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70" r:id="rId6"/>
    <p:sldId id="272" r:id="rId7"/>
    <p:sldId id="261" r:id="rId8"/>
    <p:sldId id="268" r:id="rId9"/>
    <p:sldId id="271" r:id="rId10"/>
    <p:sldId id="262" r:id="rId11"/>
    <p:sldId id="263" r:id="rId12"/>
    <p:sldId id="266" r:id="rId13"/>
    <p:sldId id="269" r:id="rId14"/>
    <p:sldId id="274" r:id="rId15"/>
    <p:sldId id="273" r:id="rId16"/>
    <p:sldId id="275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500" autoAdjust="0"/>
    <p:restoredTop sz="94660"/>
  </p:normalViewPr>
  <p:slideViewPr>
    <p:cSldViewPr>
      <p:cViewPr varScale="1">
        <p:scale>
          <a:sx n="106" d="100"/>
          <a:sy n="106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1000.5175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2T19:04:41.2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21955 10788 1355 0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46B75-E473-4CE9-B3ED-C582C7F10262}" type="datetimeFigureOut">
              <a:rPr lang="bs-Latn-BA" smtClean="0"/>
              <a:pPr/>
              <a:t>13.4.2018.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188E4-9BC2-45B0-9317-E1C33FAF1F56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846823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57C6-DF7B-4111-868E-24FC8C24B9EF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857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188E4-9BC2-45B0-9317-E1C33FAF1F56}" type="slidenum">
              <a:rPr lang="bs-Latn-BA" smtClean="0"/>
              <a:pPr/>
              <a:t>7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49873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D160-5D25-4B40-961D-74C8566C8A0C}" type="datetimeFigureOut">
              <a:rPr lang="bs-Latn-BA" smtClean="0"/>
              <a:pPr/>
              <a:t>13.4.2018.</a:t>
            </a:fld>
            <a:endParaRPr lang="bs-Latn-B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356D-2DBA-4E71-AD98-AF50F04BDFE3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D160-5D25-4B40-961D-74C8566C8A0C}" type="datetimeFigureOut">
              <a:rPr lang="bs-Latn-BA" smtClean="0"/>
              <a:pPr/>
              <a:t>13.4.2018.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356D-2DBA-4E71-AD98-AF50F04BDFE3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D160-5D25-4B40-961D-74C8566C8A0C}" type="datetimeFigureOut">
              <a:rPr lang="bs-Latn-BA" smtClean="0"/>
              <a:pPr/>
              <a:t>13.4.2018.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356D-2DBA-4E71-AD98-AF50F04BDFE3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D160-5D25-4B40-961D-74C8566C8A0C}" type="datetimeFigureOut">
              <a:rPr lang="bs-Latn-BA" smtClean="0"/>
              <a:pPr/>
              <a:t>13.4.2018.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356D-2DBA-4E71-AD98-AF50F04BDFE3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D160-5D25-4B40-961D-74C8566C8A0C}" type="datetimeFigureOut">
              <a:rPr lang="bs-Latn-BA" smtClean="0"/>
              <a:pPr/>
              <a:t>13.4.2018.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356D-2DBA-4E71-AD98-AF50F04BDFE3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D160-5D25-4B40-961D-74C8566C8A0C}" type="datetimeFigureOut">
              <a:rPr lang="bs-Latn-BA" smtClean="0"/>
              <a:pPr/>
              <a:t>13.4.2018.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356D-2DBA-4E71-AD98-AF50F04BDFE3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D160-5D25-4B40-961D-74C8566C8A0C}" type="datetimeFigureOut">
              <a:rPr lang="bs-Latn-BA" smtClean="0"/>
              <a:pPr/>
              <a:t>13.4.2018.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356D-2DBA-4E71-AD98-AF50F04BDFE3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D160-5D25-4B40-961D-74C8566C8A0C}" type="datetimeFigureOut">
              <a:rPr lang="bs-Latn-BA" smtClean="0"/>
              <a:pPr/>
              <a:t>13.4.2018.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356D-2DBA-4E71-AD98-AF50F04BDFE3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D160-5D25-4B40-961D-74C8566C8A0C}" type="datetimeFigureOut">
              <a:rPr lang="bs-Latn-BA" smtClean="0"/>
              <a:pPr/>
              <a:t>13.4.2018.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356D-2DBA-4E71-AD98-AF50F04BDFE3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D160-5D25-4B40-961D-74C8566C8A0C}" type="datetimeFigureOut">
              <a:rPr lang="bs-Latn-BA" smtClean="0"/>
              <a:pPr/>
              <a:t>13.4.2018.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356D-2DBA-4E71-AD98-AF50F04BDFE3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D160-5D25-4B40-961D-74C8566C8A0C}" type="datetimeFigureOut">
              <a:rPr lang="bs-Latn-BA" smtClean="0"/>
              <a:pPr/>
              <a:t>13.4.2018.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5C1356D-2DBA-4E71-AD98-AF50F04BDFE3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97D160-5D25-4B40-961D-74C8566C8A0C}" type="datetimeFigureOut">
              <a:rPr lang="bs-Latn-BA" smtClean="0"/>
              <a:pPr/>
              <a:t>13.4.2018.</a:t>
            </a:fld>
            <a:endParaRPr lang="bs-Latn-B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C1356D-2DBA-4E71-AD98-AF50F04BDFE3}" type="slidenum">
              <a:rPr lang="bs-Latn-BA" smtClean="0"/>
              <a:pPr/>
              <a:t>‹#›</a:t>
            </a:fld>
            <a:endParaRPr lang="bs-Latn-B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customXml" Target="../ink/ink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10" Type="http://schemas.openxmlformats.org/officeDocument/2006/relationships/image" Target="../media/image76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hyperlink" Target="http://www.google.ba/url?sa=i&amp;rct=j&amp;q=&amp;esrc=s&amp;source=images&amp;cd=&amp;cad=rja&amp;uact=8&amp;ved=2ahUKEwjEmrb6pKLZAhXFZVAKHaHVBb4QjRx6BAgAEAY&amp;url=http://bosanskehistorije.com/forum/viewtopic.php?f=16&amp;p=86287&amp;psig=AOvVaw20vEnb4HjEBprXDbf1VykH&amp;ust=1518590452639530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5816" y="3933056"/>
            <a:ext cx="5568693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altLang="de-DE" dirty="0"/>
              <a:t/>
            </a:r>
            <a:br>
              <a:rPr lang="bs-Latn-BA" altLang="de-DE" dirty="0"/>
            </a:br>
            <a:r>
              <a:rPr lang="bs-Latn-BA" altLang="de-DE" dirty="0"/>
              <a:t/>
            </a:r>
            <a:br>
              <a:rPr lang="bs-Latn-BA" altLang="de-DE" dirty="0"/>
            </a:br>
            <a:r>
              <a:rPr lang="bs-Latn-BA" altLang="de-DE" sz="4400" dirty="0"/>
              <a:t>Realizirani projekti i aktivnosti u 2017. godini</a:t>
            </a:r>
            <a:r>
              <a:rPr lang="de-DE" altLang="de-DE" dirty="0"/>
              <a:t/>
            </a:r>
            <a:br>
              <a:rPr lang="de-DE" altLang="de-DE" dirty="0"/>
            </a:b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30" y="6165304"/>
            <a:ext cx="2167353" cy="432048"/>
          </a:xfrm>
        </p:spPr>
        <p:txBody>
          <a:bodyPr>
            <a:normAutofit fontScale="92500" lnSpcReduction="10000"/>
          </a:bodyPr>
          <a:lstStyle/>
          <a:p>
            <a:r>
              <a:rPr lang="bs-Latn-BA" dirty="0">
                <a:latin typeface="+mj-lt"/>
              </a:rPr>
              <a:t>13.04.2018.</a:t>
            </a: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 flipH="1">
            <a:off x="2555776" y="-1"/>
            <a:ext cx="0" cy="3933825"/>
          </a:xfrm>
          <a:prstGeom prst="line">
            <a:avLst/>
          </a:prstGeom>
          <a:noFill/>
          <a:ln w="5715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s-Latn-BA"/>
          </a:p>
        </p:txBody>
      </p:sp>
      <p:pic>
        <p:nvPicPr>
          <p:cNvPr id="7" name="Picture 9" descr="logo 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0786" y="476672"/>
            <a:ext cx="2271654" cy="156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Vakufska direkci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706" y="517858"/>
            <a:ext cx="2171828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302" y="2492896"/>
            <a:ext cx="2232248" cy="148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19F4548-C8D3-4B35-AFB4-093B4099B8A4}"/>
                  </a:ext>
                </a:extLst>
              </p14:cNvPr>
              <p14:cNvContentPartPr/>
              <p14:nvPr/>
            </p14:nvContentPartPr>
            <p14:xfrm>
              <a:off x="7903800" y="3883680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519F4548-C8D3-4B35-AFB4-093B4099B8A4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894440" y="38743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846246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ußzeilenplatzhalt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424B1D3-98F7-40A0-9D29-1417AE163355}" type="slidenum">
              <a:rPr lang="de-DE" sz="11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de-DE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83" name="Rectangle 38"/>
          <p:cNvSpPr>
            <a:spLocks noChangeArrowheads="1"/>
          </p:cNvSpPr>
          <p:nvPr/>
        </p:nvSpPr>
        <p:spPr bwMode="gray">
          <a:xfrm>
            <a:off x="779463" y="523875"/>
            <a:ext cx="7783512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bs-Latn-BA" sz="20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Vakufska direkcija i saradnja sa Medžlisima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gray">
          <a:xfrm>
            <a:off x="792000" y="1244600"/>
            <a:ext cx="76660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endParaRPr lang="en-US" sz="2000" dirty="0"/>
          </a:p>
        </p:txBody>
      </p:sp>
      <p:sp>
        <p:nvSpPr>
          <p:cNvPr id="65" name="Rectangle 115"/>
          <p:cNvSpPr>
            <a:spLocks noChangeArrowheads="1"/>
          </p:cNvSpPr>
          <p:nvPr/>
        </p:nvSpPr>
        <p:spPr bwMode="gray">
          <a:xfrm>
            <a:off x="684213" y="4437112"/>
            <a:ext cx="2489200" cy="215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marL="247650" marR="0" lvl="0" indent="-247650" defTabSz="914400" eaLnBrk="1" fontAlgn="auto" latinLnBrk="0" hangingPunct="1">
              <a:lnSpc>
                <a:spcPct val="115000"/>
              </a:lnSpc>
              <a:spcBef>
                <a:spcPct val="35000"/>
              </a:spcBef>
              <a:spcAft>
                <a:spcPts val="0"/>
              </a:spcAft>
              <a:buClr>
                <a:srgbClr val="33AE33"/>
              </a:buClr>
              <a:buSzPct val="120000"/>
              <a:buFont typeface="Wingdings 3" pitchFamily="18" charset="2"/>
              <a:buChar char=""/>
              <a:tabLst>
                <a:tab pos="733425" algn="l"/>
                <a:tab pos="742950" algn="l"/>
              </a:tabLst>
              <a:defRPr/>
            </a:pPr>
            <a:r>
              <a:rPr kumimoji="0" lang="bs-Latn-B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MIZ Bosanska</a:t>
            </a:r>
            <a:r>
              <a:rPr kumimoji="0" lang="bs-Latn-BA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Gradiška</a:t>
            </a:r>
            <a:endParaRPr kumimoji="0" lang="bs-Latn-BA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47650" lvl="0" indent="-247650">
              <a:lnSpc>
                <a:spcPct val="115000"/>
              </a:lnSpc>
              <a:spcBef>
                <a:spcPts val="588"/>
              </a:spcBef>
              <a:buClr>
                <a:schemeClr val="tx1"/>
              </a:buClr>
              <a:buSzPct val="100000"/>
              <a:buFontTx/>
              <a:buChar char="-"/>
              <a:tabLst>
                <a:tab pos="733425" algn="l"/>
                <a:tab pos="742950" algn="l"/>
              </a:tabLst>
              <a:defRPr/>
            </a:pPr>
            <a:r>
              <a:rPr lang="bs-Latn-BA" sz="1200" kern="0" dirty="0">
                <a:solidFill>
                  <a:srgbClr val="000000"/>
                </a:solidFill>
              </a:rPr>
              <a:t>Tribina „Vakufi na području</a:t>
            </a:r>
          </a:p>
          <a:p>
            <a:pPr lvl="0">
              <a:lnSpc>
                <a:spcPct val="115000"/>
              </a:lnSpc>
              <a:spcBef>
                <a:spcPts val="588"/>
              </a:spcBef>
              <a:buClr>
                <a:schemeClr val="tx1"/>
              </a:buClr>
              <a:buSzPct val="100000"/>
              <a:tabLst>
                <a:tab pos="733425" algn="l"/>
                <a:tab pos="742950" algn="l"/>
              </a:tabLst>
              <a:defRPr/>
            </a:pPr>
            <a:r>
              <a:rPr lang="bs-Latn-BA" sz="1200" kern="0" dirty="0">
                <a:solidFill>
                  <a:srgbClr val="000000"/>
                </a:solidFill>
              </a:rPr>
              <a:t>        MIZ Bosanska Gradiška</a:t>
            </a:r>
            <a:endParaRPr lang="en-GB" sz="1200" kern="0" dirty="0">
              <a:solidFill>
                <a:srgbClr val="000000"/>
              </a:solidFill>
            </a:endParaRPr>
          </a:p>
          <a:p>
            <a:pPr marL="247650" lvl="0" indent="-247650">
              <a:lnSpc>
                <a:spcPct val="115000"/>
              </a:lnSpc>
              <a:spcBef>
                <a:spcPts val="588"/>
              </a:spcBef>
              <a:buClr>
                <a:schemeClr val="tx1"/>
              </a:buClr>
              <a:buSzPct val="100000"/>
              <a:buFontTx/>
              <a:buChar char="-"/>
              <a:tabLst>
                <a:tab pos="733425" algn="l"/>
                <a:tab pos="742950" algn="l"/>
              </a:tabLst>
              <a:defRPr/>
            </a:pPr>
            <a:r>
              <a:rPr lang="bs-Latn-BA" sz="1200" kern="0" dirty="0">
                <a:solidFill>
                  <a:srgbClr val="000000"/>
                </a:solidFill>
              </a:rPr>
              <a:t>Lejletu-l- mi‘radž i Dan vakifa</a:t>
            </a:r>
            <a:endParaRPr lang="en-GB" sz="1200" kern="0" dirty="0">
              <a:solidFill>
                <a:srgbClr val="000000"/>
              </a:solidFill>
            </a:endParaRPr>
          </a:p>
          <a:p>
            <a:pPr marL="247650" lvl="0" indent="-247650">
              <a:lnSpc>
                <a:spcPct val="115000"/>
              </a:lnSpc>
              <a:spcBef>
                <a:spcPts val="588"/>
              </a:spcBef>
              <a:buClr>
                <a:schemeClr val="tx1"/>
              </a:buClr>
              <a:buSzPct val="100000"/>
              <a:buFontTx/>
              <a:buChar char="-"/>
              <a:tabLst>
                <a:tab pos="733425" algn="l"/>
                <a:tab pos="742950" algn="l"/>
              </a:tabLst>
              <a:defRPr/>
            </a:pPr>
            <a:r>
              <a:rPr lang="bs-Latn-BA" sz="1200" kern="0" dirty="0">
                <a:solidFill>
                  <a:srgbClr val="000000"/>
                </a:solidFill>
              </a:rPr>
              <a:t>Svečano otvorenje obnovljene „Derviš-hanumine“ medrese u Bosanskoj Gradišci</a:t>
            </a:r>
            <a:endParaRPr lang="en-GB" sz="1200" kern="0" dirty="0">
              <a:solidFill>
                <a:srgbClr val="000000"/>
              </a:solidFill>
            </a:endParaRPr>
          </a:p>
          <a:p>
            <a:pPr marR="0" lvl="0" defTabSz="914400" eaLnBrk="1" fontAlgn="auto" latinLnBrk="0" hangingPunct="1">
              <a:lnSpc>
                <a:spcPct val="115000"/>
              </a:lnSpc>
              <a:spcBef>
                <a:spcPct val="35000"/>
              </a:spcBef>
              <a:spcAft>
                <a:spcPts val="0"/>
              </a:spcAft>
              <a:buClr>
                <a:srgbClr val="33AE33"/>
              </a:buClr>
              <a:buSzPct val="120000"/>
              <a:tabLst>
                <a:tab pos="733425" algn="l"/>
                <a:tab pos="742950" algn="l"/>
              </a:tabLst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47650" marR="0" lvl="0" indent="-247650" defTabSz="914400" eaLnBrk="1" fontAlgn="auto" latinLnBrk="0" hangingPunct="1">
              <a:lnSpc>
                <a:spcPct val="115000"/>
              </a:lnSpc>
              <a:spcBef>
                <a:spcPct val="35000"/>
              </a:spcBef>
              <a:spcAft>
                <a:spcPts val="0"/>
              </a:spcAft>
              <a:buClr>
                <a:srgbClr val="33AE33"/>
              </a:buClr>
              <a:buSzPct val="120000"/>
              <a:buFont typeface="Wingdings 3" pitchFamily="18" charset="2"/>
              <a:buChar char=""/>
              <a:tabLst>
                <a:tab pos="733425" algn="l"/>
                <a:tab pos="742950" algn="l"/>
              </a:tabLst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6" name="Rectangle 116"/>
          <p:cNvSpPr>
            <a:spLocks noChangeArrowheads="1"/>
          </p:cNvSpPr>
          <p:nvPr/>
        </p:nvSpPr>
        <p:spPr bwMode="gray">
          <a:xfrm>
            <a:off x="2987824" y="4437112"/>
            <a:ext cx="25558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marL="247650" marR="0" lvl="0" indent="-247650" defTabSz="914400" eaLnBrk="1" fontAlgn="auto" latinLnBrk="0" hangingPunct="1">
              <a:lnSpc>
                <a:spcPct val="115000"/>
              </a:lnSpc>
              <a:spcBef>
                <a:spcPct val="35000"/>
              </a:spcBef>
              <a:spcAft>
                <a:spcPts val="0"/>
              </a:spcAft>
              <a:buClr>
                <a:srgbClr val="33AE33"/>
              </a:buClr>
              <a:buSzPct val="120000"/>
              <a:buFont typeface="Wingdings 3" pitchFamily="18" charset="2"/>
              <a:buChar char=""/>
              <a:tabLst>
                <a:tab pos="733425" algn="l"/>
                <a:tab pos="742950" algn="l"/>
              </a:tabLst>
              <a:defRPr/>
            </a:pPr>
            <a:r>
              <a:rPr lang="bs-Latn-BA" sz="1400" b="1" kern="0" dirty="0">
                <a:solidFill>
                  <a:srgbClr val="000000"/>
                </a:solidFill>
              </a:rPr>
              <a:t>MIZ Banja Luka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247650" marR="0" lvl="0" indent="-247650" defTabSz="914400" eaLnBrk="1" fontAlgn="auto" latinLnBrk="0" hangingPunct="1">
              <a:lnSpc>
                <a:spcPct val="115000"/>
              </a:lnSpc>
              <a:spcBef>
                <a:spcPts val="588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-"/>
              <a:tabLst>
                <a:tab pos="733425" algn="l"/>
                <a:tab pos="742950" algn="l"/>
              </a:tabLst>
              <a:defRPr/>
            </a:pPr>
            <a:r>
              <a:rPr lang="bs-Latn-BA" sz="1200" kern="0" dirty="0">
                <a:solidFill>
                  <a:srgbClr val="000000"/>
                </a:solidFill>
              </a:rPr>
              <a:t>Kamen temeljac za ponovnu</a:t>
            </a:r>
          </a:p>
          <a:p>
            <a:pPr marR="0" lvl="0" defTabSz="914400" eaLnBrk="1" fontAlgn="auto" latinLnBrk="0" hangingPunct="1">
              <a:lnSpc>
                <a:spcPct val="115000"/>
              </a:lnSpc>
              <a:spcBef>
                <a:spcPts val="58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733425" algn="l"/>
                <a:tab pos="742950" algn="l"/>
              </a:tabLst>
              <a:defRPr/>
            </a:pPr>
            <a:r>
              <a:rPr lang="bs-Latn-BA" sz="1200" kern="0" dirty="0">
                <a:solidFill>
                  <a:srgbClr val="000000"/>
                </a:solidFill>
              </a:rPr>
              <a:t>       i</a:t>
            </a:r>
            <a:r>
              <a:rPr kumimoji="0" lang="bs-Latn-B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zgradnju</a:t>
            </a:r>
            <a:r>
              <a:rPr kumimoji="0" lang="bs-Latn-BA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Arnaudija džamije</a:t>
            </a:r>
          </a:p>
          <a:p>
            <a:pPr marL="171450" marR="0" lvl="0" indent="-171450" defTabSz="914400" eaLnBrk="1" fontAlgn="auto" latinLnBrk="0" hangingPunct="1">
              <a:lnSpc>
                <a:spcPct val="115000"/>
              </a:lnSpc>
              <a:spcBef>
                <a:spcPts val="588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-"/>
              <a:tabLst>
                <a:tab pos="733425" algn="l"/>
                <a:tab pos="742950" algn="l"/>
              </a:tabLst>
              <a:defRPr/>
            </a:pPr>
            <a:r>
              <a:rPr lang="bs-Latn-BA" sz="1200" kern="0" baseline="0" dirty="0">
                <a:solidFill>
                  <a:srgbClr val="000000"/>
                </a:solidFill>
              </a:rPr>
              <a:t> „Dan džamija“ u Banja Luci i </a:t>
            </a:r>
          </a:p>
          <a:p>
            <a:pPr marR="0" lvl="0" defTabSz="914400" eaLnBrk="1" fontAlgn="auto" latinLnBrk="0" hangingPunct="1">
              <a:lnSpc>
                <a:spcPct val="115000"/>
              </a:lnSpc>
              <a:spcBef>
                <a:spcPts val="58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733425" algn="l"/>
                <a:tab pos="742950" algn="l"/>
              </a:tabLst>
              <a:defRPr/>
            </a:pPr>
            <a:r>
              <a:rPr lang="bs-Latn-BA" sz="1200" kern="0" dirty="0">
                <a:solidFill>
                  <a:srgbClr val="000000"/>
                </a:solidFill>
              </a:rPr>
              <a:t>        </a:t>
            </a:r>
            <a:r>
              <a:rPr lang="bs-Latn-BA" sz="1200" kern="0" baseline="0" dirty="0">
                <a:solidFill>
                  <a:srgbClr val="000000"/>
                </a:solidFill>
              </a:rPr>
              <a:t>dodjela</a:t>
            </a:r>
            <a:r>
              <a:rPr lang="bs-Latn-BA" sz="1200" kern="0" dirty="0">
                <a:solidFill>
                  <a:srgbClr val="000000"/>
                </a:solidFill>
              </a:rPr>
              <a:t> vakufnama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47650" marR="0" lvl="0" indent="-247650" defTabSz="914400" eaLnBrk="1" fontAlgn="auto" latinLnBrk="0" hangingPunct="1">
              <a:lnSpc>
                <a:spcPct val="115000"/>
              </a:lnSpc>
              <a:spcBef>
                <a:spcPts val="588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-"/>
              <a:tabLst>
                <a:tab pos="733425" algn="l"/>
                <a:tab pos="742950" algn="l"/>
              </a:tabLst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47650" marR="0" lvl="0" indent="-247650" defTabSz="914400" eaLnBrk="1" fontAlgn="auto" latinLnBrk="0" hangingPunct="1">
              <a:lnSpc>
                <a:spcPct val="115000"/>
              </a:lnSpc>
              <a:spcBef>
                <a:spcPct val="35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 3" pitchFamily="18" charset="2"/>
              <a:buChar char=""/>
              <a:tabLst>
                <a:tab pos="733425" algn="l"/>
                <a:tab pos="742950" algn="l"/>
              </a:tabLst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7" name="Rectangle 117"/>
          <p:cNvSpPr>
            <a:spLocks noChangeArrowheads="1"/>
          </p:cNvSpPr>
          <p:nvPr/>
        </p:nvSpPr>
        <p:spPr bwMode="gray">
          <a:xfrm>
            <a:off x="5275856" y="4437112"/>
            <a:ext cx="25558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marL="247650" marR="0" lvl="0" indent="-247650" defTabSz="914400" eaLnBrk="1" fontAlgn="auto" latinLnBrk="0" hangingPunct="1">
              <a:lnSpc>
                <a:spcPct val="115000"/>
              </a:lnSpc>
              <a:spcBef>
                <a:spcPct val="35000"/>
              </a:spcBef>
              <a:spcAft>
                <a:spcPts val="0"/>
              </a:spcAft>
              <a:buClr>
                <a:srgbClr val="33AE33"/>
              </a:buClr>
              <a:buSzPct val="120000"/>
              <a:buFont typeface="Wingdings 3" pitchFamily="18" charset="2"/>
              <a:buChar char=""/>
              <a:tabLst>
                <a:tab pos="733425" algn="l"/>
                <a:tab pos="742950" algn="l"/>
              </a:tabLst>
              <a:defRPr/>
            </a:pPr>
            <a:r>
              <a:rPr lang="bs-Latn-BA" sz="1400" b="1" kern="0" dirty="0">
                <a:solidFill>
                  <a:srgbClr val="000000"/>
                </a:solidFill>
              </a:rPr>
              <a:t>MIZ Jajce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47650" marR="0" lvl="0" indent="-247650" defTabSz="914400" eaLnBrk="1" fontAlgn="auto" latinLnBrk="0" hangingPunct="1">
              <a:lnSpc>
                <a:spcPct val="115000"/>
              </a:lnSpc>
              <a:spcBef>
                <a:spcPts val="588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-"/>
              <a:tabLst>
                <a:tab pos="733425" algn="l"/>
                <a:tab pos="742950" algn="l"/>
              </a:tabLst>
              <a:defRPr/>
            </a:pPr>
            <a:r>
              <a:rPr lang="bs-Latn-BA" sz="1200" kern="0" dirty="0">
                <a:solidFill>
                  <a:srgbClr val="000000"/>
                </a:solidFill>
              </a:rPr>
              <a:t>Okrugli sto „Vakufi na </a:t>
            </a:r>
          </a:p>
          <a:p>
            <a:pPr marR="0" lvl="0" defTabSz="914400" eaLnBrk="1" fontAlgn="auto" latinLnBrk="0" hangingPunct="1">
              <a:lnSpc>
                <a:spcPct val="115000"/>
              </a:lnSpc>
              <a:spcBef>
                <a:spcPts val="58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733425" algn="l"/>
                <a:tab pos="742950" algn="l"/>
              </a:tabLst>
              <a:defRPr/>
            </a:pPr>
            <a:r>
              <a:rPr lang="bs-Latn-BA" sz="1200" kern="0" dirty="0">
                <a:solidFill>
                  <a:srgbClr val="000000"/>
                </a:solidFill>
              </a:rPr>
              <a:t>        p</a:t>
            </a:r>
            <a:r>
              <a:rPr kumimoji="0" lang="bs-Latn-B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odručju</a:t>
            </a:r>
            <a:r>
              <a:rPr kumimoji="0" lang="bs-Latn-BA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Jajca“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47650" marR="0" lvl="0" indent="-247650" defTabSz="914400" eaLnBrk="1" fontAlgn="auto" latinLnBrk="0" hangingPunct="1">
              <a:lnSpc>
                <a:spcPct val="115000"/>
              </a:lnSpc>
              <a:spcBef>
                <a:spcPts val="588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-"/>
              <a:tabLst>
                <a:tab pos="733425" algn="l"/>
                <a:tab pos="742950" algn="l"/>
              </a:tabLst>
              <a:defRPr/>
            </a:pPr>
            <a:r>
              <a:rPr lang="bs-Latn-BA" sz="1200" kern="0" dirty="0">
                <a:solidFill>
                  <a:srgbClr val="000000"/>
                </a:solidFill>
              </a:rPr>
              <a:t>Promocija „Monografija</a:t>
            </a:r>
          </a:p>
          <a:p>
            <a:pPr marR="0" lvl="0" defTabSz="914400" eaLnBrk="1" fontAlgn="auto" latinLnBrk="0" hangingPunct="1">
              <a:lnSpc>
                <a:spcPct val="115000"/>
              </a:lnSpc>
              <a:spcBef>
                <a:spcPts val="58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733425" algn="l"/>
                <a:tab pos="742950" algn="l"/>
              </a:tabLst>
              <a:defRPr/>
            </a:pPr>
            <a:r>
              <a:rPr lang="bs-Latn-BA" sz="1200" kern="0" dirty="0">
                <a:solidFill>
                  <a:srgbClr val="000000"/>
                </a:solidFill>
              </a:rPr>
              <a:t>        t</a:t>
            </a:r>
            <a:r>
              <a:rPr kumimoji="0" lang="bs-Latn-B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uzlanskih</a:t>
            </a:r>
            <a:r>
              <a:rPr kumimoji="0" lang="bs-Latn-BA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vakufa“ u Jajcu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R="0" lvl="0" defTabSz="914400" eaLnBrk="1" fontAlgn="auto" latinLnBrk="0" hangingPunct="1">
              <a:lnSpc>
                <a:spcPct val="115000"/>
              </a:lnSpc>
              <a:spcBef>
                <a:spcPts val="58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733425" algn="l"/>
                <a:tab pos="742950" algn="l"/>
              </a:tabLst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47650" marR="0" lvl="0" indent="-247650" defTabSz="914400" eaLnBrk="1" fontAlgn="auto" latinLnBrk="0" hangingPunct="1">
              <a:lnSpc>
                <a:spcPct val="115000"/>
              </a:lnSpc>
              <a:spcBef>
                <a:spcPct val="35000"/>
              </a:spcBef>
              <a:spcAft>
                <a:spcPts val="0"/>
              </a:spcAft>
              <a:buClr>
                <a:srgbClr val="33AE33"/>
              </a:buClr>
              <a:buSzPct val="120000"/>
              <a:buFont typeface="Wingdings 3" pitchFamily="18" charset="2"/>
              <a:buChar char=""/>
              <a:tabLst>
                <a:tab pos="733425" algn="l"/>
                <a:tab pos="742950" algn="l"/>
              </a:tabLst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8" name="Rectangle 118"/>
          <p:cNvSpPr>
            <a:spLocks noChangeArrowheads="1"/>
          </p:cNvSpPr>
          <p:nvPr/>
        </p:nvSpPr>
        <p:spPr bwMode="gray">
          <a:xfrm>
            <a:off x="7154325" y="4365104"/>
            <a:ext cx="25558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marL="247650" marR="0" lvl="0" indent="-247650" defTabSz="914400" eaLnBrk="1" fontAlgn="auto" latinLnBrk="0" hangingPunct="1">
              <a:lnSpc>
                <a:spcPct val="115000"/>
              </a:lnSpc>
              <a:spcBef>
                <a:spcPct val="35000"/>
              </a:spcBef>
              <a:spcAft>
                <a:spcPts val="0"/>
              </a:spcAft>
              <a:buClr>
                <a:srgbClr val="33AE33"/>
              </a:buClr>
              <a:buSzPct val="120000"/>
              <a:buFont typeface="Wingdings 3" pitchFamily="18" charset="2"/>
              <a:buChar char=""/>
              <a:tabLst>
                <a:tab pos="733425" algn="l"/>
                <a:tab pos="742950" algn="l"/>
              </a:tabLst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lang="bs-Latn-BA" sz="1400" b="1" kern="0" noProof="0" dirty="0">
                <a:solidFill>
                  <a:srgbClr val="000000"/>
                </a:solidFill>
              </a:rPr>
              <a:t>MIZ  Foča i Čajniče</a:t>
            </a:r>
          </a:p>
          <a:p>
            <a:pPr marL="171450" indent="-171450">
              <a:lnSpc>
                <a:spcPct val="115000"/>
              </a:lnSpc>
              <a:spcBef>
                <a:spcPct val="35000"/>
              </a:spcBef>
              <a:buClr>
                <a:srgbClr val="33AE33"/>
              </a:buClr>
              <a:buSzPct val="120000"/>
              <a:buFontTx/>
              <a:buChar char="-"/>
              <a:tabLst>
                <a:tab pos="733425" algn="l"/>
                <a:tab pos="742950" algn="l"/>
              </a:tabLst>
              <a:defRPr/>
            </a:pPr>
            <a:r>
              <a:rPr lang="bs-Latn-BA" sz="1200" kern="0" noProof="0" dirty="0">
                <a:solidFill>
                  <a:srgbClr val="000000"/>
                </a:solidFill>
              </a:rPr>
              <a:t>Završni radovi na Aladža </a:t>
            </a:r>
          </a:p>
          <a:p>
            <a:pPr>
              <a:lnSpc>
                <a:spcPct val="115000"/>
              </a:lnSpc>
              <a:spcBef>
                <a:spcPct val="35000"/>
              </a:spcBef>
              <a:buClr>
                <a:srgbClr val="33AE33"/>
              </a:buClr>
              <a:buSzPct val="120000"/>
              <a:tabLst>
                <a:tab pos="733425" algn="l"/>
                <a:tab pos="742950" algn="l"/>
              </a:tabLst>
              <a:defRPr/>
            </a:pPr>
            <a:r>
              <a:rPr lang="bs-Latn-BA" sz="1200" kern="0" dirty="0">
                <a:solidFill>
                  <a:srgbClr val="000000"/>
                </a:solidFill>
              </a:rPr>
              <a:t>     džamiji u Foči i postavljanje </a:t>
            </a:r>
          </a:p>
          <a:p>
            <a:pPr>
              <a:lnSpc>
                <a:spcPct val="115000"/>
              </a:lnSpc>
              <a:spcBef>
                <a:spcPct val="35000"/>
              </a:spcBef>
              <a:buClr>
                <a:srgbClr val="33AE33"/>
              </a:buClr>
              <a:buSzPct val="120000"/>
              <a:tabLst>
                <a:tab pos="733425" algn="l"/>
                <a:tab pos="742950" algn="l"/>
              </a:tabLst>
              <a:defRPr/>
            </a:pPr>
            <a:r>
              <a:rPr lang="bs-Latn-BA" sz="1200" kern="0" dirty="0">
                <a:solidFill>
                  <a:srgbClr val="000000"/>
                </a:solidFill>
              </a:rPr>
              <a:t>     alema na munaru Aladža </a:t>
            </a:r>
          </a:p>
          <a:p>
            <a:pPr>
              <a:lnSpc>
                <a:spcPct val="115000"/>
              </a:lnSpc>
              <a:spcBef>
                <a:spcPct val="35000"/>
              </a:spcBef>
              <a:buClr>
                <a:srgbClr val="33AE33"/>
              </a:buClr>
              <a:buSzPct val="120000"/>
              <a:tabLst>
                <a:tab pos="733425" algn="l"/>
                <a:tab pos="742950" algn="l"/>
              </a:tabLst>
              <a:defRPr/>
            </a:pPr>
            <a:r>
              <a:rPr lang="bs-Latn-BA" sz="1200" kern="0" noProof="0" dirty="0">
                <a:solidFill>
                  <a:srgbClr val="000000"/>
                </a:solidFill>
              </a:rPr>
              <a:t>     džamije</a:t>
            </a:r>
          </a:p>
          <a:p>
            <a:pPr marL="171450" indent="-171450">
              <a:lnSpc>
                <a:spcPct val="115000"/>
              </a:lnSpc>
              <a:spcBef>
                <a:spcPct val="35000"/>
              </a:spcBef>
              <a:buClr>
                <a:srgbClr val="33AE33"/>
              </a:buClr>
              <a:buSzPct val="120000"/>
              <a:buFontTx/>
              <a:buChar char="-"/>
              <a:tabLst>
                <a:tab pos="733425" algn="l"/>
                <a:tab pos="742950" algn="l"/>
              </a:tabLst>
              <a:defRPr/>
            </a:pPr>
            <a:r>
              <a:rPr lang="bs-Latn-BA" sz="1200" kern="0" dirty="0">
                <a:solidFill>
                  <a:srgbClr val="000000"/>
                </a:solidFill>
              </a:rPr>
              <a:t>Nastavak radova na obnovi</a:t>
            </a:r>
          </a:p>
          <a:p>
            <a:pPr>
              <a:lnSpc>
                <a:spcPct val="115000"/>
              </a:lnSpc>
              <a:spcBef>
                <a:spcPct val="35000"/>
              </a:spcBef>
              <a:buClr>
                <a:srgbClr val="33AE33"/>
              </a:buClr>
              <a:buSzPct val="120000"/>
              <a:tabLst>
                <a:tab pos="733425" algn="l"/>
                <a:tab pos="742950" algn="l"/>
              </a:tabLst>
              <a:defRPr/>
            </a:pPr>
            <a:r>
              <a:rPr lang="bs-Latn-BA" sz="1200" kern="0" noProof="0" dirty="0">
                <a:solidFill>
                  <a:srgbClr val="000000"/>
                </a:solidFill>
              </a:rPr>
              <a:t>     Sinan-begove džamije u </a:t>
            </a:r>
          </a:p>
          <a:p>
            <a:pPr>
              <a:lnSpc>
                <a:spcPct val="115000"/>
              </a:lnSpc>
              <a:spcBef>
                <a:spcPct val="35000"/>
              </a:spcBef>
              <a:buClr>
                <a:srgbClr val="33AE33"/>
              </a:buClr>
              <a:buSzPct val="120000"/>
              <a:tabLst>
                <a:tab pos="733425" algn="l"/>
                <a:tab pos="742950" algn="l"/>
              </a:tabLst>
              <a:defRPr/>
            </a:pPr>
            <a:r>
              <a:rPr lang="bs-Latn-BA" sz="1200" kern="0" dirty="0">
                <a:solidFill>
                  <a:srgbClr val="000000"/>
                </a:solidFill>
              </a:rPr>
              <a:t>     Čajniču</a:t>
            </a:r>
            <a:endParaRPr lang="bs-Latn-BA" sz="1200" kern="0" noProof="0" dirty="0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spcBef>
                <a:spcPts val="588"/>
              </a:spcBef>
              <a:buClr>
                <a:schemeClr val="tx1"/>
              </a:buClr>
              <a:buSzPct val="100000"/>
              <a:tabLst>
                <a:tab pos="733425" algn="l"/>
                <a:tab pos="742950" algn="l"/>
              </a:tabLst>
              <a:defRPr/>
            </a:pPr>
            <a:r>
              <a:rPr lang="en-GB" sz="1200" b="1" kern="0" dirty="0">
                <a:solidFill>
                  <a:srgbClr val="000000"/>
                </a:solidFill>
              </a:rPr>
              <a:t> </a:t>
            </a:r>
          </a:p>
          <a:p>
            <a:pPr marR="0" lvl="0" defTabSz="914400" eaLnBrk="1" fontAlgn="auto" latinLnBrk="0" hangingPunct="1">
              <a:lnSpc>
                <a:spcPct val="115000"/>
              </a:lnSpc>
              <a:spcBef>
                <a:spcPts val="58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733425" algn="l"/>
                <a:tab pos="742950" algn="l"/>
              </a:tabLst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47650" marR="0" lvl="0" indent="-247650" defTabSz="914400" eaLnBrk="1" fontAlgn="auto" latinLnBrk="0" hangingPunct="1">
              <a:lnSpc>
                <a:spcPct val="115000"/>
              </a:lnSpc>
              <a:spcBef>
                <a:spcPct val="35000"/>
              </a:spcBef>
              <a:spcAft>
                <a:spcPts val="0"/>
              </a:spcAft>
              <a:buClr>
                <a:srgbClr val="33AE33"/>
              </a:buClr>
              <a:buSzPct val="120000"/>
              <a:buFont typeface="Wingdings 3" pitchFamily="18" charset="2"/>
              <a:buChar char=""/>
              <a:tabLst>
                <a:tab pos="733425" algn="l"/>
                <a:tab pos="742950" algn="l"/>
              </a:tabLst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8" name="Picture 17" descr="http://vakuf.ba/assets/pictures/gallery/213/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36" b="16141"/>
          <a:stretch/>
        </p:blipFill>
        <p:spPr bwMode="auto">
          <a:xfrm>
            <a:off x="684213" y="1603375"/>
            <a:ext cx="1943571" cy="11646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9" name="Picture 18" descr="http://vakuf.ba/assets/pictures/gallery/214/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2802309"/>
            <a:ext cx="1943571" cy="1274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Svečano položen kamen temeljac: Arnaudija je opomena da čovjek može biti zloupotrebljen, ali ne i naro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7" y="1579315"/>
            <a:ext cx="2016225" cy="1188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http://vakuf.ba/assets/pictures/gallery/217/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01093"/>
            <a:ext cx="1727071" cy="116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http://vakuf.ba/assets/pictures/gallery/216/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0728" y="2927562"/>
            <a:ext cx="1684407" cy="114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ttp://vakuf.ba/assets/pictures/gallery/304/1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411" y="1630257"/>
            <a:ext cx="1698625" cy="113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Sa svakim kamenim blokom vraćenim na njegovo mjesto vraća se i dio duše Čajniča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4325" y="2927562"/>
            <a:ext cx="1534795" cy="114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„Dana džamija“ u Banjaluci obilježen tribinom, hatmom Muratu Bardiću i dodjelom vakufnama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1241" y="2896844"/>
            <a:ext cx="1988791" cy="1210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51008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ußzeilenplatzhalt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424B1D3-98F7-40A0-9D29-1417AE163355}" type="slidenum">
              <a:rPr lang="de-DE" sz="11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de-DE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83" name="Rectangle 38"/>
          <p:cNvSpPr>
            <a:spLocks noChangeArrowheads="1"/>
          </p:cNvSpPr>
          <p:nvPr/>
        </p:nvSpPr>
        <p:spPr bwMode="gray">
          <a:xfrm>
            <a:off x="779463" y="523875"/>
            <a:ext cx="7783512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bs-Latn-BA" sz="20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Vakufska direkcija i saradnja sa Bošnjačkim džematima u dijaspori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gray">
          <a:xfrm>
            <a:off x="792000" y="1244600"/>
            <a:ext cx="76660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endParaRPr lang="en-US" sz="2000" dirty="0"/>
          </a:p>
        </p:txBody>
      </p:sp>
      <p:sp>
        <p:nvSpPr>
          <p:cNvPr id="65" name="Rectangle 115"/>
          <p:cNvSpPr>
            <a:spLocks noChangeArrowheads="1"/>
          </p:cNvSpPr>
          <p:nvPr/>
        </p:nvSpPr>
        <p:spPr bwMode="gray">
          <a:xfrm>
            <a:off x="350898" y="4724400"/>
            <a:ext cx="2489200" cy="215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marL="247650" marR="0" lvl="0" indent="-247650" defTabSz="914400" eaLnBrk="1" fontAlgn="auto" latinLnBrk="0" hangingPunct="1">
              <a:lnSpc>
                <a:spcPct val="115000"/>
              </a:lnSpc>
              <a:spcBef>
                <a:spcPct val="35000"/>
              </a:spcBef>
              <a:spcAft>
                <a:spcPts val="0"/>
              </a:spcAft>
              <a:buClr>
                <a:srgbClr val="33AE33"/>
              </a:buClr>
              <a:buSzPct val="120000"/>
              <a:buFont typeface="Wingdings 3" pitchFamily="18" charset="2"/>
              <a:buChar char=""/>
              <a:tabLst>
                <a:tab pos="733425" algn="l"/>
                <a:tab pos="742950" algn="l"/>
              </a:tabLst>
              <a:defRPr/>
            </a:pPr>
            <a:r>
              <a:rPr kumimoji="0" lang="bs-Latn-B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Minhenski</a:t>
            </a:r>
            <a:r>
              <a:rPr kumimoji="0" lang="bs-Latn-BA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džemat Hidaje</a:t>
            </a:r>
            <a:endParaRPr kumimoji="0" lang="bs-Latn-BA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47650" lvl="0" indent="-247650">
              <a:lnSpc>
                <a:spcPct val="115000"/>
              </a:lnSpc>
              <a:spcBef>
                <a:spcPts val="588"/>
              </a:spcBef>
              <a:buClr>
                <a:schemeClr val="tx1"/>
              </a:buClr>
              <a:buSzPct val="100000"/>
              <a:buFontTx/>
              <a:buChar char="-"/>
              <a:tabLst>
                <a:tab pos="733425" algn="l"/>
                <a:tab pos="742950" algn="l"/>
              </a:tabLst>
              <a:defRPr/>
            </a:pPr>
            <a:r>
              <a:rPr lang="bs-Latn-BA" sz="1200" kern="0" dirty="0">
                <a:solidFill>
                  <a:srgbClr val="000000"/>
                </a:solidFill>
              </a:rPr>
              <a:t>Donatorska večer „Vakif 2017“</a:t>
            </a:r>
            <a:endParaRPr lang="en-GB" sz="1200" kern="0" dirty="0">
              <a:solidFill>
                <a:srgbClr val="000000"/>
              </a:solidFill>
            </a:endParaRPr>
          </a:p>
          <a:p>
            <a:pPr marL="247650" lvl="0" indent="-247650">
              <a:lnSpc>
                <a:spcPct val="115000"/>
              </a:lnSpc>
              <a:spcBef>
                <a:spcPts val="588"/>
              </a:spcBef>
              <a:buClr>
                <a:schemeClr val="tx1"/>
              </a:buClr>
              <a:buSzPct val="100000"/>
              <a:buFontTx/>
              <a:buChar char="-"/>
              <a:tabLst>
                <a:tab pos="733425" algn="l"/>
                <a:tab pos="742950" algn="l"/>
              </a:tabLst>
              <a:defRPr/>
            </a:pPr>
            <a:r>
              <a:rPr lang="bs-Latn-BA" sz="1200" kern="0" dirty="0">
                <a:solidFill>
                  <a:srgbClr val="000000"/>
                </a:solidFill>
              </a:rPr>
              <a:t>Delegacija džemata „Hidaje“ u posjeti Vakufskoj direkciji       </a:t>
            </a:r>
            <a:endParaRPr lang="en-GB" sz="1200" kern="0" dirty="0">
              <a:solidFill>
                <a:srgbClr val="000000"/>
              </a:solidFill>
            </a:endParaRPr>
          </a:p>
          <a:p>
            <a:pPr marR="0" lvl="0" defTabSz="914400" eaLnBrk="1" fontAlgn="auto" latinLnBrk="0" hangingPunct="1">
              <a:lnSpc>
                <a:spcPct val="115000"/>
              </a:lnSpc>
              <a:spcBef>
                <a:spcPct val="35000"/>
              </a:spcBef>
              <a:spcAft>
                <a:spcPts val="0"/>
              </a:spcAft>
              <a:buClr>
                <a:srgbClr val="33AE33"/>
              </a:buClr>
              <a:buSzPct val="120000"/>
              <a:tabLst>
                <a:tab pos="733425" algn="l"/>
                <a:tab pos="742950" algn="l"/>
              </a:tabLst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47650" marR="0" lvl="0" indent="-247650" defTabSz="914400" eaLnBrk="1" fontAlgn="auto" latinLnBrk="0" hangingPunct="1">
              <a:lnSpc>
                <a:spcPct val="115000"/>
              </a:lnSpc>
              <a:spcBef>
                <a:spcPct val="35000"/>
              </a:spcBef>
              <a:spcAft>
                <a:spcPts val="0"/>
              </a:spcAft>
              <a:buClr>
                <a:srgbClr val="33AE33"/>
              </a:buClr>
              <a:buSzPct val="120000"/>
              <a:buFont typeface="Wingdings 3" pitchFamily="18" charset="2"/>
              <a:buChar char=""/>
              <a:tabLst>
                <a:tab pos="733425" algn="l"/>
                <a:tab pos="742950" algn="l"/>
              </a:tabLst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6" name="Rectangle 116"/>
          <p:cNvSpPr>
            <a:spLocks noChangeArrowheads="1"/>
          </p:cNvSpPr>
          <p:nvPr/>
        </p:nvSpPr>
        <p:spPr bwMode="gray">
          <a:xfrm>
            <a:off x="2915816" y="4724400"/>
            <a:ext cx="25558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marL="247650" marR="0" lvl="0" indent="-247650" defTabSz="914400" eaLnBrk="1" fontAlgn="auto" latinLnBrk="0" hangingPunct="1">
              <a:lnSpc>
                <a:spcPct val="115000"/>
              </a:lnSpc>
              <a:spcBef>
                <a:spcPct val="35000"/>
              </a:spcBef>
              <a:spcAft>
                <a:spcPts val="0"/>
              </a:spcAft>
              <a:buClr>
                <a:srgbClr val="33AE33"/>
              </a:buClr>
              <a:buSzPct val="120000"/>
              <a:buFont typeface="Wingdings 3" pitchFamily="18" charset="2"/>
              <a:buChar char=""/>
              <a:tabLst>
                <a:tab pos="733425" algn="l"/>
                <a:tab pos="742950" algn="l"/>
              </a:tabLst>
              <a:defRPr/>
            </a:pPr>
            <a:r>
              <a:rPr lang="bs-Latn-BA" sz="1400" b="1" kern="0" dirty="0">
                <a:solidFill>
                  <a:srgbClr val="000000"/>
                </a:solidFill>
              </a:rPr>
              <a:t>Džemat Ženeva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47650" marR="0" lvl="0" indent="-247650" defTabSz="914400" eaLnBrk="1" fontAlgn="auto" latinLnBrk="0" hangingPunct="1">
              <a:lnSpc>
                <a:spcPct val="115000"/>
              </a:lnSpc>
              <a:spcBef>
                <a:spcPts val="588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-"/>
              <a:tabLst>
                <a:tab pos="733425" algn="l"/>
                <a:tab pos="742950" algn="l"/>
              </a:tabLst>
              <a:defRPr/>
            </a:pPr>
            <a:r>
              <a:rPr lang="bs-Latn-BA" sz="1200" kern="0" dirty="0">
                <a:solidFill>
                  <a:srgbClr val="000000"/>
                </a:solidFill>
              </a:rPr>
              <a:t>Noć vakifa</a:t>
            </a:r>
          </a:p>
          <a:p>
            <a:pPr marL="247650" marR="0" lvl="0" indent="-247650" defTabSz="914400" eaLnBrk="1" fontAlgn="auto" latinLnBrk="0" hangingPunct="1">
              <a:lnSpc>
                <a:spcPct val="115000"/>
              </a:lnSpc>
              <a:spcBef>
                <a:spcPts val="588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-"/>
              <a:tabLst>
                <a:tab pos="733425" algn="l"/>
                <a:tab pos="742950" algn="l"/>
              </a:tabLst>
              <a:defRPr/>
            </a:pPr>
            <a:r>
              <a:rPr kumimoji="0" lang="bs-Latn-B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Donatorska večer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47650" marR="0" lvl="0" indent="-247650" defTabSz="914400" eaLnBrk="1" fontAlgn="auto" latinLnBrk="0" hangingPunct="1">
              <a:lnSpc>
                <a:spcPct val="115000"/>
              </a:lnSpc>
              <a:spcBef>
                <a:spcPts val="588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-"/>
              <a:tabLst>
                <a:tab pos="733425" algn="l"/>
                <a:tab pos="742950" algn="l"/>
              </a:tabLst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47650" marR="0" lvl="0" indent="-247650" defTabSz="914400" eaLnBrk="1" fontAlgn="auto" latinLnBrk="0" hangingPunct="1">
              <a:lnSpc>
                <a:spcPct val="115000"/>
              </a:lnSpc>
              <a:spcBef>
                <a:spcPct val="35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 3" pitchFamily="18" charset="2"/>
              <a:buChar char=""/>
              <a:tabLst>
                <a:tab pos="733425" algn="l"/>
                <a:tab pos="742950" algn="l"/>
              </a:tabLst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7" name="Rectangle 117"/>
          <p:cNvSpPr>
            <a:spLocks noChangeArrowheads="1"/>
          </p:cNvSpPr>
          <p:nvPr/>
        </p:nvSpPr>
        <p:spPr bwMode="gray">
          <a:xfrm>
            <a:off x="4589236" y="4762501"/>
            <a:ext cx="25558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marL="247650" marR="0" lvl="0" indent="-247650" defTabSz="914400" eaLnBrk="1" fontAlgn="auto" latinLnBrk="0" hangingPunct="1">
              <a:lnSpc>
                <a:spcPct val="115000"/>
              </a:lnSpc>
              <a:spcBef>
                <a:spcPct val="35000"/>
              </a:spcBef>
              <a:spcAft>
                <a:spcPts val="0"/>
              </a:spcAft>
              <a:buClr>
                <a:srgbClr val="33AE33"/>
              </a:buClr>
              <a:buSzPct val="120000"/>
              <a:buFont typeface="Wingdings 3" pitchFamily="18" charset="2"/>
              <a:buChar char=""/>
              <a:tabLst>
                <a:tab pos="733425" algn="l"/>
                <a:tab pos="742950" algn="l"/>
              </a:tabLst>
              <a:defRPr/>
            </a:pPr>
            <a:r>
              <a:rPr lang="bs-Latn-BA" sz="1400" b="1" kern="0" noProof="0" dirty="0">
                <a:solidFill>
                  <a:srgbClr val="000000"/>
                </a:solidFill>
              </a:rPr>
              <a:t>Džemat Bern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47650" marR="0" lvl="0" indent="-247650" defTabSz="914400" eaLnBrk="1" fontAlgn="auto" latinLnBrk="0" hangingPunct="1">
              <a:lnSpc>
                <a:spcPct val="115000"/>
              </a:lnSpc>
              <a:spcBef>
                <a:spcPts val="588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-"/>
              <a:tabLst>
                <a:tab pos="733425" algn="l"/>
                <a:tab pos="742950" algn="l"/>
              </a:tabLst>
              <a:defRPr/>
            </a:pPr>
            <a:r>
              <a:rPr lang="bs-Latn-BA" sz="1200" kern="0" dirty="0">
                <a:solidFill>
                  <a:srgbClr val="000000"/>
                </a:solidFill>
              </a:rPr>
              <a:t>Uvakufljenje objekata i</a:t>
            </a:r>
          </a:p>
          <a:p>
            <a:pPr marR="0" lvl="0" defTabSz="914400" eaLnBrk="1" fontAlgn="auto" latinLnBrk="0" hangingPunct="1">
              <a:lnSpc>
                <a:spcPct val="115000"/>
              </a:lnSpc>
              <a:spcBef>
                <a:spcPts val="58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733425" algn="l"/>
                <a:tab pos="742950" algn="l"/>
              </a:tabLst>
              <a:defRPr/>
            </a:pPr>
            <a:r>
              <a:rPr kumimoji="0" lang="bs-Latn-B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informisanje</a:t>
            </a:r>
            <a:r>
              <a:rPr kumimoji="0" lang="bs-Latn-BA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o Pravilniku </a:t>
            </a:r>
          </a:p>
          <a:p>
            <a:pPr marR="0" lvl="0" defTabSz="914400" eaLnBrk="1" fontAlgn="auto" latinLnBrk="0" hangingPunct="1">
              <a:lnSpc>
                <a:spcPct val="115000"/>
              </a:lnSpc>
              <a:spcBef>
                <a:spcPts val="58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733425" algn="l"/>
                <a:tab pos="742950" algn="l"/>
              </a:tabLst>
              <a:defRPr/>
            </a:pPr>
            <a:r>
              <a:rPr lang="bs-Latn-BA" sz="1200" kern="0" baseline="0" dirty="0">
                <a:solidFill>
                  <a:srgbClr val="000000"/>
                </a:solidFill>
              </a:rPr>
              <a:t>        o uvakufljenju</a:t>
            </a:r>
            <a:r>
              <a:rPr lang="bs-Latn-BA" sz="1200" kern="0" dirty="0">
                <a:solidFill>
                  <a:srgbClr val="000000"/>
                </a:solidFill>
              </a:rPr>
              <a:t> i pravnom </a:t>
            </a:r>
          </a:p>
          <a:p>
            <a:pPr marR="0" lvl="0" defTabSz="914400" eaLnBrk="1" fontAlgn="auto" latinLnBrk="0" hangingPunct="1">
              <a:lnSpc>
                <a:spcPct val="115000"/>
              </a:lnSpc>
              <a:spcBef>
                <a:spcPts val="58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733425" algn="l"/>
                <a:tab pos="742950" algn="l"/>
              </a:tabLst>
              <a:defRPr/>
            </a:pPr>
            <a:r>
              <a:rPr kumimoji="0" lang="bs-Latn-B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statusu</a:t>
            </a:r>
            <a:r>
              <a:rPr kumimoji="0" lang="bs-Latn-BA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vakufa u dijaspori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47650" marR="0" lvl="0" indent="-247650" defTabSz="914400" eaLnBrk="1" fontAlgn="auto" latinLnBrk="0" hangingPunct="1">
              <a:lnSpc>
                <a:spcPct val="115000"/>
              </a:lnSpc>
              <a:spcBef>
                <a:spcPct val="35000"/>
              </a:spcBef>
              <a:spcAft>
                <a:spcPts val="0"/>
              </a:spcAft>
              <a:buClr>
                <a:srgbClr val="33AE33"/>
              </a:buClr>
              <a:buSzPct val="120000"/>
              <a:buFont typeface="Wingdings 3" pitchFamily="18" charset="2"/>
              <a:buChar char=""/>
              <a:tabLst>
                <a:tab pos="733425" algn="l"/>
                <a:tab pos="742950" algn="l"/>
              </a:tabLst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8" name="Rectangle 118"/>
          <p:cNvSpPr>
            <a:spLocks noChangeArrowheads="1"/>
          </p:cNvSpPr>
          <p:nvPr/>
        </p:nvSpPr>
        <p:spPr bwMode="gray">
          <a:xfrm>
            <a:off x="6732240" y="4752948"/>
            <a:ext cx="25558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marL="247650" marR="0" lvl="0" indent="-247650" defTabSz="914400" eaLnBrk="1" fontAlgn="auto" latinLnBrk="0" hangingPunct="1">
              <a:lnSpc>
                <a:spcPct val="115000"/>
              </a:lnSpc>
              <a:spcBef>
                <a:spcPct val="35000"/>
              </a:spcBef>
              <a:spcAft>
                <a:spcPts val="0"/>
              </a:spcAft>
              <a:buClr>
                <a:srgbClr val="33AE33"/>
              </a:buClr>
              <a:buSzPct val="120000"/>
              <a:buFont typeface="Wingdings 3" pitchFamily="18" charset="2"/>
              <a:buChar char=""/>
              <a:tabLst>
                <a:tab pos="733425" algn="l"/>
                <a:tab pos="742950" algn="l"/>
              </a:tabLst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lang="bs-Latn-BA" sz="1400" b="1" kern="0" noProof="0" dirty="0">
                <a:solidFill>
                  <a:srgbClr val="000000"/>
                </a:solidFill>
              </a:rPr>
              <a:t>Džemat Stockholm i</a:t>
            </a:r>
          </a:p>
          <a:p>
            <a:pPr marR="0" lvl="0" defTabSz="914400" eaLnBrk="1" fontAlgn="auto" latinLnBrk="0" hangingPunct="1">
              <a:lnSpc>
                <a:spcPct val="115000"/>
              </a:lnSpc>
              <a:spcBef>
                <a:spcPct val="35000"/>
              </a:spcBef>
              <a:spcAft>
                <a:spcPts val="0"/>
              </a:spcAft>
              <a:buClr>
                <a:srgbClr val="33AE33"/>
              </a:buClr>
              <a:buSzPct val="120000"/>
              <a:tabLst>
                <a:tab pos="733425" algn="l"/>
                <a:tab pos="742950" algn="l"/>
              </a:tabLst>
              <a:defRPr/>
            </a:pPr>
            <a:r>
              <a:rPr lang="bs-Latn-BA" sz="1400" b="1" kern="0" dirty="0">
                <a:solidFill>
                  <a:srgbClr val="000000"/>
                </a:solidFill>
              </a:rPr>
              <a:t>        Orebro</a:t>
            </a:r>
            <a:endParaRPr lang="bs-Latn-BA" sz="1400" b="1" kern="0" noProof="0" dirty="0">
              <a:solidFill>
                <a:srgbClr val="000000"/>
              </a:solidFill>
            </a:endParaRPr>
          </a:p>
          <a:p>
            <a:pPr marL="247650" marR="0" lvl="0" indent="-247650" defTabSz="914400" eaLnBrk="1" fontAlgn="auto" latinLnBrk="0" hangingPunct="1">
              <a:lnSpc>
                <a:spcPct val="115000"/>
              </a:lnSpc>
              <a:spcBef>
                <a:spcPts val="588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-"/>
              <a:tabLst>
                <a:tab pos="733425" algn="l"/>
                <a:tab pos="742950" algn="l"/>
              </a:tabLst>
              <a:defRPr/>
            </a:pPr>
            <a:r>
              <a:rPr lang="bs-Latn-BA" sz="1200" kern="0" noProof="0" dirty="0">
                <a:solidFill>
                  <a:srgbClr val="000000"/>
                </a:solidFill>
              </a:rPr>
              <a:t>Večer vakifa i nova uvakufljenja</a:t>
            </a:r>
          </a:p>
          <a:p>
            <a:pPr marR="0" lvl="0" defTabSz="914400" eaLnBrk="1" fontAlgn="auto" latinLnBrk="0" hangingPunct="1">
              <a:lnSpc>
                <a:spcPct val="115000"/>
              </a:lnSpc>
              <a:spcBef>
                <a:spcPts val="58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733425" algn="l"/>
                <a:tab pos="742950" algn="l"/>
              </a:tabLst>
              <a:defRPr/>
            </a:pPr>
            <a:r>
              <a:rPr lang="bs-Latn-BA" sz="1200" kern="0" noProof="0" dirty="0">
                <a:solidFill>
                  <a:srgbClr val="000000"/>
                </a:solidFill>
              </a:rPr>
              <a:t>        u Islamskoj zajednici Bošnjaka</a:t>
            </a:r>
          </a:p>
          <a:p>
            <a:pPr marR="0" lvl="0" defTabSz="914400" eaLnBrk="1" fontAlgn="auto" latinLnBrk="0" hangingPunct="1">
              <a:lnSpc>
                <a:spcPct val="115000"/>
              </a:lnSpc>
              <a:spcBef>
                <a:spcPts val="58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733425" algn="l"/>
                <a:tab pos="742950" algn="l"/>
              </a:tabLst>
              <a:defRPr/>
            </a:pPr>
            <a:r>
              <a:rPr lang="bs-Latn-BA" sz="1200" kern="0" dirty="0">
                <a:solidFill>
                  <a:srgbClr val="000000"/>
                </a:solidFill>
              </a:rPr>
              <a:t>        u</a:t>
            </a:r>
            <a:r>
              <a:rPr kumimoji="0" lang="bs-Latn-BA" sz="12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Švedskoj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>
              <a:lnSpc>
                <a:spcPct val="115000"/>
              </a:lnSpc>
              <a:spcBef>
                <a:spcPts val="588"/>
              </a:spcBef>
              <a:buClr>
                <a:schemeClr val="tx1"/>
              </a:buClr>
              <a:buSzPct val="100000"/>
              <a:tabLst>
                <a:tab pos="733425" algn="l"/>
                <a:tab pos="742950" algn="l"/>
              </a:tabLst>
              <a:defRPr/>
            </a:pPr>
            <a:r>
              <a:rPr lang="en-GB" sz="1200" b="1" kern="0" dirty="0">
                <a:solidFill>
                  <a:srgbClr val="000000"/>
                </a:solidFill>
              </a:rPr>
              <a:t> </a:t>
            </a:r>
          </a:p>
          <a:p>
            <a:pPr marR="0" lvl="0" defTabSz="914400" eaLnBrk="1" fontAlgn="auto" latinLnBrk="0" hangingPunct="1">
              <a:lnSpc>
                <a:spcPct val="115000"/>
              </a:lnSpc>
              <a:spcBef>
                <a:spcPts val="58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733425" algn="l"/>
                <a:tab pos="742950" algn="l"/>
              </a:tabLst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47650" marR="0" lvl="0" indent="-247650" defTabSz="914400" eaLnBrk="1" fontAlgn="auto" latinLnBrk="0" hangingPunct="1">
              <a:lnSpc>
                <a:spcPct val="115000"/>
              </a:lnSpc>
              <a:spcBef>
                <a:spcPct val="35000"/>
              </a:spcBef>
              <a:spcAft>
                <a:spcPts val="0"/>
              </a:spcAft>
              <a:buClr>
                <a:srgbClr val="33AE33"/>
              </a:buClr>
              <a:buSzPct val="120000"/>
              <a:buFont typeface="Wingdings 3" pitchFamily="18" charset="2"/>
              <a:buChar char=""/>
              <a:tabLst>
                <a:tab pos="733425" algn="l"/>
                <a:tab pos="742950" algn="l"/>
              </a:tabLst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7" name="Picture 16" descr="http://vakuf.ba/assets/pictures/gallery/209/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463" y="1590055"/>
            <a:ext cx="1935867" cy="113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U džematu Ženeva obilježena „Noć vakifa“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03375"/>
            <a:ext cx="1755403" cy="113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Delegacija džemata”Hidaje” iz Minhena posjetila Vakufsku diirekciju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462" y="3049766"/>
            <a:ext cx="1935867" cy="117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://vakuf.ba/assets/pictures/gallery/223/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886"/>
          <a:stretch/>
        </p:blipFill>
        <p:spPr bwMode="auto">
          <a:xfrm>
            <a:off x="6732240" y="1590055"/>
            <a:ext cx="1830735" cy="11467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3" name="Picture 12" descr="http://vakuf.ba/assets/pictures/gallery/223/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7920" y="3049766"/>
            <a:ext cx="1830735" cy="1157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Džematlije Berna u Švicarskoj se pripremaju za kupovinu prostorija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8595" y="1590055"/>
            <a:ext cx="1517621" cy="1146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Džematlije Berna u Švicarskoj se pripremaju za kupovinu prostorija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49766"/>
            <a:ext cx="1618456" cy="117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http://vakuf.ba/assets/pictures/gallery/219/3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4274" y="3049766"/>
            <a:ext cx="1620744" cy="1133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62238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ußzeilenplatzhalt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424B1D3-98F7-40A0-9D29-1417AE163355}" type="slidenum">
              <a:rPr lang="de-DE" sz="1100" smtClean="0">
                <a:latin typeface="+mn-lt"/>
              </a:rPr>
              <a:pPr/>
              <a:t>12</a:t>
            </a:fld>
            <a:endParaRPr lang="de-DE" sz="1100" dirty="0">
              <a:latin typeface="+mn-lt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gray">
          <a:xfrm>
            <a:off x="798513" y="1244600"/>
            <a:ext cx="76660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bs-Latn-BA" sz="2000" dirty="0">
                <a:solidFill>
                  <a:srgbClr val="00B0F0"/>
                </a:solidFill>
                <a:latin typeface="+mj-lt"/>
              </a:rPr>
              <a:t>Humanitarna organizacija En-Nedžat iz Kuvajta</a:t>
            </a:r>
            <a:endParaRPr lang="en-US" sz="20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5383" name="Rectangle 38"/>
          <p:cNvSpPr>
            <a:spLocks noChangeArrowheads="1"/>
          </p:cNvSpPr>
          <p:nvPr/>
        </p:nvSpPr>
        <p:spPr bwMode="gray">
          <a:xfrm>
            <a:off x="779463" y="523875"/>
            <a:ext cx="7783512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lIns="0" rIns="0" anchor="b"/>
          <a:lstStyle/>
          <a:p>
            <a:pPr eaLnBrk="1" hangingPunct="1">
              <a:lnSpc>
                <a:spcPct val="95000"/>
              </a:lnSpc>
            </a:pPr>
            <a:r>
              <a:rPr lang="bs-Latn-BA" sz="2000" dirty="0">
                <a:solidFill>
                  <a:srgbClr val="00B0F0"/>
                </a:solidFill>
                <a:latin typeface="+mj-lt"/>
              </a:rPr>
              <a:t>Vakufska direkcija i </a:t>
            </a:r>
            <a:endParaRPr lang="en-US" sz="20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693738" y="2670175"/>
            <a:ext cx="431031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/>
          <a:lstStyle/>
          <a:p>
            <a:pPr>
              <a:lnSpc>
                <a:spcPct val="114000"/>
              </a:lnSpc>
              <a:spcBef>
                <a:spcPts val="588"/>
              </a:spcBef>
              <a:spcAft>
                <a:spcPts val="35"/>
              </a:spcAft>
              <a:buClr>
                <a:schemeClr val="tx1"/>
              </a:buClr>
              <a:defRPr/>
            </a:pPr>
            <a:endParaRPr lang="bs-Latn-BA" sz="1400" dirty="0">
              <a:solidFill>
                <a:srgbClr val="000000"/>
              </a:solidFill>
            </a:endParaRPr>
          </a:p>
          <a:p>
            <a:pPr>
              <a:lnSpc>
                <a:spcPct val="114000"/>
              </a:lnSpc>
              <a:spcBef>
                <a:spcPts val="588"/>
              </a:spcBef>
              <a:spcAft>
                <a:spcPct val="15000"/>
              </a:spcAft>
              <a:buClr>
                <a:schemeClr val="tx1"/>
              </a:buClr>
              <a:defRPr/>
            </a:pPr>
            <a:endParaRPr lang="bs-Latn-BA" sz="1400" dirty="0">
              <a:solidFill>
                <a:srgbClr val="000000"/>
              </a:solidFill>
            </a:endParaRPr>
          </a:p>
          <a:p>
            <a:pPr marL="190500" indent="-190500">
              <a:lnSpc>
                <a:spcPct val="114000"/>
              </a:lnSpc>
              <a:spcBef>
                <a:spcPts val="588"/>
              </a:spcBef>
              <a:spcAft>
                <a:spcPct val="150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/>
            </a:pPr>
            <a:endParaRPr lang="bs-Latn-BA" sz="1400" dirty="0">
              <a:solidFill>
                <a:srgbClr val="000000"/>
              </a:solidFill>
            </a:endParaRPr>
          </a:p>
          <a:p>
            <a:pPr marL="190500" indent="-190500">
              <a:lnSpc>
                <a:spcPct val="114000"/>
              </a:lnSpc>
              <a:spcBef>
                <a:spcPts val="588"/>
              </a:spcBef>
              <a:spcAft>
                <a:spcPct val="150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/>
            </a:pPr>
            <a:endParaRPr lang="bs-Latn-BA" sz="1400" dirty="0">
              <a:solidFill>
                <a:srgbClr val="000000"/>
              </a:solidFill>
            </a:endParaRPr>
          </a:p>
          <a:p>
            <a:pPr>
              <a:lnSpc>
                <a:spcPct val="114000"/>
              </a:lnSpc>
              <a:spcBef>
                <a:spcPts val="588"/>
              </a:spcBef>
              <a:spcAft>
                <a:spcPct val="15000"/>
              </a:spcAft>
              <a:buClr>
                <a:schemeClr val="tx1"/>
              </a:buClr>
              <a:defRPr/>
            </a:pPr>
            <a:endParaRPr lang="en-US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693738" y="4586288"/>
            <a:ext cx="3959225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/>
          <a:lstStyle/>
          <a:p>
            <a:pPr>
              <a:lnSpc>
                <a:spcPct val="114000"/>
              </a:lnSpc>
              <a:spcBef>
                <a:spcPts val="588"/>
              </a:spcBef>
              <a:spcAft>
                <a:spcPts val="35"/>
              </a:spcAft>
              <a:buClr>
                <a:schemeClr val="tx1"/>
              </a:buClr>
            </a:pPr>
            <a:endParaRPr lang="en-US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gray">
          <a:xfrm>
            <a:off x="683568" y="1700808"/>
            <a:ext cx="6346825" cy="260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marL="247650" indent="-247650">
              <a:tabLst>
                <a:tab pos="733425" algn="l"/>
                <a:tab pos="7429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733425" algn="l"/>
                <a:tab pos="7429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733425" algn="l"/>
                <a:tab pos="7429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733425" algn="l"/>
                <a:tab pos="7429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733425" algn="l"/>
                <a:tab pos="7429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  <a:tab pos="7429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  <a:tab pos="7429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  <a:tab pos="7429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  <a:tab pos="7429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lnSpc>
                <a:spcPct val="115000"/>
              </a:lnSpc>
              <a:spcBef>
                <a:spcPct val="35000"/>
              </a:spcBef>
              <a:buClr>
                <a:srgbClr val="33AE33"/>
              </a:buClr>
              <a:buSzPct val="120000"/>
              <a:buFont typeface="Wingdings 3" pitchFamily="18" charset="2"/>
              <a:buChar char=""/>
              <a:tabLst/>
            </a:pPr>
            <a:r>
              <a:rPr lang="bs-Latn-BA" sz="1400" dirty="0">
                <a:latin typeface="+mn-lt"/>
              </a:rPr>
              <a:t>Otvoren Islamski kulturno-edukativni centar u Bužimu</a:t>
            </a:r>
          </a:p>
          <a:p>
            <a:pPr marL="342900" indent="-342900">
              <a:lnSpc>
                <a:spcPct val="115000"/>
              </a:lnSpc>
              <a:spcBef>
                <a:spcPct val="35000"/>
              </a:spcBef>
              <a:buClr>
                <a:srgbClr val="33AE33"/>
              </a:buClr>
              <a:buSzPct val="120000"/>
              <a:buFont typeface="Wingdings 3" pitchFamily="18" charset="2"/>
              <a:buChar char=""/>
              <a:tabLst/>
            </a:pPr>
            <a:r>
              <a:rPr lang="bs-Latn-BA" sz="1400" dirty="0">
                <a:latin typeface="+mn-lt"/>
              </a:rPr>
              <a:t>Otvoren vrtić „Ikre“ i škola Kur‘ana MIZ Kiseljak</a:t>
            </a:r>
          </a:p>
          <a:p>
            <a:pPr marL="342900" indent="-342900">
              <a:lnSpc>
                <a:spcPct val="115000"/>
              </a:lnSpc>
              <a:spcBef>
                <a:spcPct val="35000"/>
              </a:spcBef>
              <a:buClr>
                <a:srgbClr val="33AE33"/>
              </a:buClr>
              <a:buSzPct val="120000"/>
              <a:buFont typeface="Wingdings 3" pitchFamily="18" charset="2"/>
              <a:buChar char=""/>
              <a:tabLst/>
            </a:pPr>
            <a:r>
              <a:rPr lang="bs-Latn-BA" sz="1400" dirty="0">
                <a:latin typeface="+mn-lt"/>
              </a:rPr>
              <a:t>Otvorenje džamije u džematu Kruševci MIZ Kaljina</a:t>
            </a:r>
          </a:p>
          <a:p>
            <a:pPr marL="342900" indent="-342900">
              <a:lnSpc>
                <a:spcPct val="115000"/>
              </a:lnSpc>
              <a:spcBef>
                <a:spcPct val="35000"/>
              </a:spcBef>
              <a:buClr>
                <a:srgbClr val="33AE33"/>
              </a:buClr>
              <a:buSzPct val="120000"/>
              <a:buFont typeface="Wingdings 3" pitchFamily="18" charset="2"/>
              <a:buChar char=""/>
              <a:tabLst/>
            </a:pPr>
            <a:r>
              <a:rPr lang="bs-Latn-BA" sz="1400" dirty="0">
                <a:latin typeface="+mn-lt"/>
              </a:rPr>
              <a:t>Otvorenje džamije u naselju Zlavast MIZ Bugojno</a:t>
            </a:r>
          </a:p>
          <a:p>
            <a:pPr marL="342900" indent="-342900">
              <a:lnSpc>
                <a:spcPct val="115000"/>
              </a:lnSpc>
              <a:spcBef>
                <a:spcPct val="35000"/>
              </a:spcBef>
              <a:buClr>
                <a:srgbClr val="33AE33"/>
              </a:buClr>
              <a:buSzPct val="120000"/>
              <a:buFont typeface="Wingdings 3" pitchFamily="18" charset="2"/>
              <a:buChar char=""/>
              <a:tabLst/>
            </a:pPr>
            <a:r>
              <a:rPr lang="bs-Latn-BA" sz="1400" dirty="0">
                <a:latin typeface="+mn-lt"/>
              </a:rPr>
              <a:t>Otvorenje džamije na Volijaku MIZ Jajce</a:t>
            </a:r>
            <a:endParaRPr lang="ar-SA" sz="1400" dirty="0">
              <a:latin typeface="+mn-lt"/>
            </a:endParaRPr>
          </a:p>
          <a:p>
            <a:pPr marL="342900" indent="-342900">
              <a:lnSpc>
                <a:spcPct val="115000"/>
              </a:lnSpc>
              <a:spcBef>
                <a:spcPct val="35000"/>
              </a:spcBef>
              <a:buClr>
                <a:srgbClr val="33AE33"/>
              </a:buClr>
              <a:buSzPct val="120000"/>
              <a:buFont typeface="Wingdings 3" pitchFamily="18" charset="2"/>
              <a:buChar char=""/>
              <a:tabLst/>
            </a:pPr>
            <a:r>
              <a:rPr lang="hr-BA" sz="1400" dirty="0">
                <a:latin typeface="+mn-lt"/>
              </a:rPr>
              <a:t>Završena rekonstrukcija zgrade MIZ Nevesinje</a:t>
            </a:r>
          </a:p>
          <a:p>
            <a:pPr marL="342900" indent="-342900">
              <a:lnSpc>
                <a:spcPct val="115000"/>
              </a:lnSpc>
              <a:spcBef>
                <a:spcPct val="35000"/>
              </a:spcBef>
              <a:buClr>
                <a:srgbClr val="33AE33"/>
              </a:buClr>
              <a:buSzPct val="120000"/>
              <a:buFont typeface="Wingdings 3" pitchFamily="18" charset="2"/>
              <a:buChar char=""/>
              <a:tabLst/>
            </a:pPr>
            <a:r>
              <a:rPr lang="hr-BA" sz="1400" dirty="0">
                <a:latin typeface="+mn-lt"/>
              </a:rPr>
              <a:t>Započeta izgradnja Gornjačke džamije u Derventi</a:t>
            </a:r>
          </a:p>
          <a:p>
            <a:pPr marL="342900" indent="-342900">
              <a:lnSpc>
                <a:spcPct val="115000"/>
              </a:lnSpc>
              <a:spcBef>
                <a:spcPct val="35000"/>
              </a:spcBef>
              <a:buClr>
                <a:srgbClr val="33AE33"/>
              </a:buClr>
              <a:buSzPct val="120000"/>
              <a:buFont typeface="Wingdings 3" pitchFamily="18" charset="2"/>
              <a:buChar char=""/>
              <a:tabLst/>
            </a:pPr>
            <a:r>
              <a:rPr lang="hr-BA" sz="1400" dirty="0">
                <a:latin typeface="+mn-lt"/>
              </a:rPr>
              <a:t>Započeta obnova Malkoč-begove džamije u Glamoču</a:t>
            </a:r>
            <a:endParaRPr lang="bs-Latn-BA" sz="1400" dirty="0">
              <a:latin typeface="+mn-lt"/>
            </a:endParaRPr>
          </a:p>
        </p:txBody>
      </p:sp>
      <p:pic>
        <p:nvPicPr>
          <p:cNvPr id="14" name="Picture 13" descr="Projekat dovršetka radova na izgradnji objekta Islamskog kulturnog centra u Bužimu, MIZ Buži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9421" y="1844824"/>
            <a:ext cx="1866875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http://vakuf.ba/assets/pictures/gallery/285/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40968"/>
            <a:ext cx="1872208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http://vakuf.ba/assets/pictures/gallery/285/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140968"/>
            <a:ext cx="1656184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http://vakuf.ba/assets/pictures/gallery/285/1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25144"/>
            <a:ext cx="1944216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ttp://vakuf.ba/assets/pictures/gallery/285/1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1322" y="4730303"/>
            <a:ext cx="1868710" cy="143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http://vakuf.ba/assets/pictures/gallery/280/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7709" y="1844824"/>
            <a:ext cx="1708787" cy="1207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SC_054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29752" y="4293096"/>
            <a:ext cx="18345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23191817_10209178653257465_1535983586_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311" y="4293096"/>
            <a:ext cx="163252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user\Desktop\Projekat izgradnje 20 dzamija u BiH\Projekat dzamije Malkoc beg u MIZ Glamoc\Slike\Izvedeni radovi na dan 03.11.2017.g\20171101_15103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 flipV="1">
            <a:off x="6228184" y="5589240"/>
            <a:ext cx="2016224" cy="1134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63996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>
                <a:solidFill>
                  <a:srgbClr val="00B0F0"/>
                </a:solidFill>
              </a:rPr>
              <a:t>Učešće na međunarodnim skupovima i konferencijama o vakufu</a:t>
            </a:r>
          </a:p>
        </p:txBody>
      </p:sp>
      <p:pic>
        <p:nvPicPr>
          <p:cNvPr id="3" name="Picture 10" descr="http://vakuf.ba/assets/pictures/gallery/302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892" y="2112222"/>
            <a:ext cx="2562134" cy="1316778"/>
          </a:xfrm>
          <a:prstGeom prst="rect">
            <a:avLst/>
          </a:prstGeom>
          <a:noFill/>
        </p:spPr>
      </p:pic>
      <p:pic>
        <p:nvPicPr>
          <p:cNvPr id="1026" name="Picture 2" descr="MeÄunarodna konferencija o vakufima u AlÅ¾i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133951"/>
            <a:ext cx="2353913" cy="129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Reisu-l-ulema na kongresu u Kuvajt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717032"/>
            <a:ext cx="3312368" cy="2039219"/>
          </a:xfrm>
          <a:prstGeom prst="rect">
            <a:avLst/>
          </a:prstGeom>
          <a:noFill/>
        </p:spPr>
      </p:pic>
      <p:pic>
        <p:nvPicPr>
          <p:cNvPr id="6" name="Picture 2" descr="http://vakuf.ba/assets/pictures/gallery/220/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717032"/>
            <a:ext cx="3096344" cy="2041935"/>
          </a:xfrm>
          <a:prstGeom prst="rect">
            <a:avLst/>
          </a:prstGeom>
          <a:noFill/>
        </p:spPr>
      </p:pic>
      <p:pic>
        <p:nvPicPr>
          <p:cNvPr id="8" name="Picture 7" descr="Međunarodni simpozijum o vakufima u Indoneziji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32856"/>
            <a:ext cx="2304256" cy="1296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80696"/>
          </a:xfrm>
        </p:spPr>
        <p:txBody>
          <a:bodyPr>
            <a:normAutofit/>
          </a:bodyPr>
          <a:lstStyle/>
          <a:p>
            <a:r>
              <a:rPr lang="hr-HR" sz="2000" dirty="0">
                <a:solidFill>
                  <a:srgbClr val="00B0F0"/>
                </a:solidFill>
              </a:rPr>
              <a:t>Emmaus i Udruženje “Srce za djecu oboljelu od raka”</a:t>
            </a:r>
          </a:p>
        </p:txBody>
      </p:sp>
      <p:pic>
        <p:nvPicPr>
          <p:cNvPr id="3" name="Picture 5" descr="C:\Users\senaid\Desktop\roditeljska kuc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3888432" cy="2187243"/>
          </a:xfrm>
          <a:prstGeom prst="rect">
            <a:avLst/>
          </a:prstGeom>
          <a:noFill/>
        </p:spPr>
      </p:pic>
      <p:pic>
        <p:nvPicPr>
          <p:cNvPr id="4" name="Picture 4" descr="C:\Users\senaid\Desktop\emau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1844824"/>
            <a:ext cx="3600401" cy="2160240"/>
          </a:xfrm>
          <a:prstGeom prst="rect">
            <a:avLst/>
          </a:prstGeom>
          <a:noFill/>
        </p:spPr>
      </p:pic>
      <p:pic>
        <p:nvPicPr>
          <p:cNvPr id="5" name="Picture 3" descr="C:\Users\senaid\Desktop\emau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21088"/>
            <a:ext cx="3600400" cy="2352261"/>
          </a:xfrm>
          <a:prstGeom prst="rect">
            <a:avLst/>
          </a:prstGeom>
          <a:noFill/>
        </p:spPr>
      </p:pic>
      <p:pic>
        <p:nvPicPr>
          <p:cNvPr id="2050" name="Picture 2" descr="C:\Users\senaid\Desktop\roditeljska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101075"/>
            <a:ext cx="3888432" cy="2496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80696"/>
          </a:xfrm>
        </p:spPr>
        <p:txBody>
          <a:bodyPr>
            <a:normAutofit/>
          </a:bodyPr>
          <a:lstStyle/>
          <a:p>
            <a:r>
              <a:rPr lang="hr-HR" sz="2000" dirty="0">
                <a:solidFill>
                  <a:srgbClr val="00B0F0"/>
                </a:solidFill>
              </a:rPr>
              <a:t>Izdavačka djelatnost </a:t>
            </a:r>
          </a:p>
        </p:txBody>
      </p:sp>
      <p:pic>
        <p:nvPicPr>
          <p:cNvPr id="4" name="Picture 12" descr="Promocija knjige âUpravljanje vakufima u BiH 1847-2017â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573016"/>
            <a:ext cx="4319338" cy="3149685"/>
          </a:xfrm>
          <a:prstGeom prst="rect">
            <a:avLst/>
          </a:prstGeom>
          <a:noFill/>
        </p:spPr>
      </p:pic>
      <p:pic>
        <p:nvPicPr>
          <p:cNvPr id="1026" name="Picture 2" descr="C:\Users\senaid\Desktop\zborn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817074"/>
            <a:ext cx="1800200" cy="2501079"/>
          </a:xfrm>
          <a:prstGeom prst="rect">
            <a:avLst/>
          </a:prstGeom>
          <a:noFill/>
        </p:spPr>
      </p:pic>
      <p:pic>
        <p:nvPicPr>
          <p:cNvPr id="5" name="Picture 2" descr="C:\Users\senaid\Desktop\promocija_bosanske_vakufna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089" y="1538119"/>
            <a:ext cx="4032448" cy="2106905"/>
          </a:xfrm>
          <a:prstGeom prst="rect">
            <a:avLst/>
          </a:prstGeom>
          <a:noFill/>
        </p:spPr>
      </p:pic>
      <p:pic>
        <p:nvPicPr>
          <p:cNvPr id="6" name="Picture 2" descr="C:\Users\senaid\Desktop\Priprema korice za stampanje sa korekcijom - Tarik Jesenkovic 01.02.2018.g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596899"/>
            <a:ext cx="2808312" cy="1888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13752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Hvala na povjerenju!</a:t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>Bosna i Hercegovina je zemlja vakufa!</a:t>
            </a:r>
            <a:br>
              <a:rPr lang="hr-HR" dirty="0"/>
            </a:b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47637" y="3197225"/>
            <a:ext cx="2662238" cy="547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6EBFA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600"/>
              </a:lnSpc>
              <a:spcAft>
                <a:spcPct val="30000"/>
              </a:spcAft>
              <a:buClrTx/>
              <a:buSzTx/>
            </a:pPr>
            <a:r>
              <a:rPr lang="bs-Latn-BA" altLang="de-DE" b="1" dirty="0">
                <a:solidFill>
                  <a:srgbClr val="000000"/>
                </a:solidFill>
              </a:rPr>
              <a:t>Generalna direkcija vakufa Republike Turske</a:t>
            </a:r>
            <a:endParaRPr lang="de-DE" altLang="de-DE" b="1" dirty="0">
              <a:solidFill>
                <a:srgbClr val="000000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942013" y="3197225"/>
            <a:ext cx="2538412" cy="547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6EBFA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600"/>
              </a:lnSpc>
              <a:spcAft>
                <a:spcPct val="30000"/>
              </a:spcAft>
              <a:buClrTx/>
              <a:buSzTx/>
            </a:pPr>
            <a:r>
              <a:rPr lang="bs-Latn-BA" altLang="de-DE" b="1" dirty="0">
                <a:solidFill>
                  <a:srgbClr val="000000"/>
                </a:solidFill>
              </a:rPr>
              <a:t>Humanitarna organizacija En-Nedžat iz Kuvajta </a:t>
            </a:r>
            <a:endParaRPr lang="de-DE" altLang="de-DE" b="1" dirty="0">
              <a:solidFill>
                <a:srgbClr val="000000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47638" y="4027488"/>
            <a:ext cx="2662237" cy="547687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6EBFA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600"/>
              </a:lnSpc>
              <a:spcAft>
                <a:spcPct val="30000"/>
              </a:spcAft>
              <a:buClrTx/>
              <a:buSzTx/>
            </a:pPr>
            <a:r>
              <a:rPr lang="bs-Latn-BA" altLang="de-DE" b="1" dirty="0">
                <a:solidFill>
                  <a:srgbClr val="000000"/>
                </a:solidFill>
              </a:rPr>
              <a:t>Generalni sekretarijat vakufa države Kuvajt</a:t>
            </a:r>
            <a:endParaRPr lang="de-DE" altLang="de-DE" b="1" dirty="0">
              <a:solidFill>
                <a:srgbClr val="000000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942013" y="4787899"/>
            <a:ext cx="2538412" cy="547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6EBFA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600"/>
              </a:lnSpc>
              <a:spcAft>
                <a:spcPct val="30000"/>
              </a:spcAft>
              <a:buClrTx/>
              <a:buSzTx/>
            </a:pPr>
            <a:r>
              <a:rPr lang="bs-Latn-BA" altLang="de-DE" b="1" dirty="0">
                <a:solidFill>
                  <a:srgbClr val="000000"/>
                </a:solidFill>
              </a:rPr>
              <a:t>Udruženje „Srce za djecu koja boluju od raka u FBiH“</a:t>
            </a:r>
            <a:endParaRPr lang="de-DE" altLang="de-DE" b="1" dirty="0">
              <a:solidFill>
                <a:srgbClr val="000000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895181" y="1843087"/>
            <a:ext cx="2541588" cy="547687"/>
          </a:xfrm>
          <a:prstGeom prst="rect">
            <a:avLst/>
          </a:prstGeom>
          <a:noFill/>
          <a:ln w="19050">
            <a:solidFill>
              <a:srgbClr val="33AE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6EBFA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600"/>
              </a:lnSpc>
              <a:spcAft>
                <a:spcPct val="30000"/>
              </a:spcAft>
              <a:buClrTx/>
              <a:buSzTx/>
            </a:pPr>
            <a:r>
              <a:rPr lang="hr-BA" altLang="de-DE" sz="1400" b="1" dirty="0"/>
              <a:t>Saradnja sa drugim organizacijama</a:t>
            </a:r>
            <a:endParaRPr lang="de-DE" altLang="de-DE" sz="1400" b="1" dirty="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059111" y="1843088"/>
            <a:ext cx="2660650" cy="547687"/>
          </a:xfrm>
          <a:prstGeom prst="rect">
            <a:avLst/>
          </a:prstGeom>
          <a:noFill/>
          <a:ln w="19050">
            <a:solidFill>
              <a:srgbClr val="33AE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6EBFA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600"/>
              </a:lnSpc>
              <a:spcAft>
                <a:spcPct val="30000"/>
              </a:spcAft>
              <a:buClrTx/>
              <a:buSzTx/>
            </a:pPr>
            <a:r>
              <a:rPr lang="hr-BA" altLang="de-DE" sz="1400" b="1" dirty="0"/>
              <a:t>Saradnja sa Medžlisima, Muftijstvima i Mešihatima </a:t>
            </a:r>
            <a:endParaRPr lang="de-DE" altLang="de-DE" sz="1400" b="1" dirty="0"/>
          </a:p>
        </p:txBody>
      </p:sp>
      <p:sp>
        <p:nvSpPr>
          <p:cNvPr id="3080" name="AutoShape 9"/>
          <p:cNvSpPr>
            <a:spLocks noChangeArrowheads="1"/>
          </p:cNvSpPr>
          <p:nvPr/>
        </p:nvSpPr>
        <p:spPr bwMode="auto">
          <a:xfrm>
            <a:off x="5867400" y="2726531"/>
            <a:ext cx="2543175" cy="277813"/>
          </a:xfrm>
          <a:prstGeom prst="flowChartMerge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 altLang="de-DE"/>
          </a:p>
        </p:txBody>
      </p:sp>
      <p:sp>
        <p:nvSpPr>
          <p:cNvPr id="3082" name="Text Box 12"/>
          <p:cNvSpPr txBox="1">
            <a:spLocks noChangeArrowheads="1"/>
          </p:cNvSpPr>
          <p:nvPr/>
        </p:nvSpPr>
        <p:spPr bwMode="auto">
          <a:xfrm>
            <a:off x="3028950" y="3197225"/>
            <a:ext cx="2670175" cy="547687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6EBFA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600"/>
              </a:lnSpc>
              <a:spcAft>
                <a:spcPct val="30000"/>
              </a:spcAft>
              <a:buClrTx/>
              <a:buSzTx/>
            </a:pPr>
            <a:r>
              <a:rPr lang="bs-Latn-BA" altLang="de-DE" b="1" dirty="0">
                <a:solidFill>
                  <a:srgbClr val="000000"/>
                </a:solidFill>
              </a:rPr>
              <a:t>Svi medžlisi IZ u Bosni i Hercegovini</a:t>
            </a:r>
            <a:endParaRPr lang="de-DE" altLang="de-DE" b="1" dirty="0">
              <a:solidFill>
                <a:srgbClr val="000000"/>
              </a:solidFill>
            </a:endParaRPr>
          </a:p>
        </p:txBody>
      </p:sp>
      <p:sp>
        <p:nvSpPr>
          <p:cNvPr id="4107" name="Rectangle 13"/>
          <p:cNvSpPr>
            <a:spLocks noChangeArrowheads="1"/>
          </p:cNvSpPr>
          <p:nvPr/>
        </p:nvSpPr>
        <p:spPr bwMode="gray">
          <a:xfrm>
            <a:off x="779463" y="523875"/>
            <a:ext cx="7783512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lIns="0" rIns="0" anchor="b"/>
          <a:lstStyle>
            <a:lvl1pPr algn="l">
              <a:lnSpc>
                <a:spcPct val="115000"/>
              </a:lnSpc>
              <a:spcBef>
                <a:spcPct val="35000"/>
              </a:spcBef>
              <a:buClr>
                <a:schemeClr val="tx2"/>
              </a:buClr>
              <a:buSzPct val="120000"/>
              <a:buFont typeface="Wingdings 3" pitchFamily="18" charset="2"/>
              <a:buChar char=""/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400050" indent="-150813" algn="l">
              <a:lnSpc>
                <a:spcPct val="115000"/>
              </a:lnSpc>
              <a:spcBef>
                <a:spcPct val="35000"/>
              </a:spcBef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561975" indent="-160338" algn="l">
              <a:lnSpc>
                <a:spcPct val="115000"/>
              </a:lnSpc>
              <a:spcBef>
                <a:spcPct val="35000"/>
              </a:spcBef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685800" indent="-122238" algn="l">
              <a:lnSpc>
                <a:spcPct val="115000"/>
              </a:lnSpc>
              <a:spcBef>
                <a:spcPct val="35000"/>
              </a:spcBef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1728788" indent="-168275" algn="l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85988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643188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00388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57588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2000" dirty="0">
                <a:solidFill>
                  <a:srgbClr val="00B0F0"/>
                </a:solidFill>
                <a:latin typeface="+mj-lt"/>
              </a:rPr>
              <a:t/>
            </a:r>
            <a:br>
              <a:rPr lang="de-DE" altLang="de-DE" sz="2000" dirty="0">
                <a:solidFill>
                  <a:srgbClr val="00B0F0"/>
                </a:solidFill>
                <a:latin typeface="+mj-lt"/>
              </a:rPr>
            </a:br>
            <a:r>
              <a:rPr lang="bs-Latn-BA" altLang="de-DE" sz="2000" dirty="0">
                <a:solidFill>
                  <a:srgbClr val="00B0F0"/>
                </a:solidFill>
                <a:latin typeface="+mj-lt"/>
              </a:rPr>
              <a:t>V a k u f s k a   d i  r e k c i j a </a:t>
            </a:r>
          </a:p>
          <a:p>
            <a:pPr algn="ctr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bs-Latn-BA" altLang="de-DE" sz="2000" dirty="0">
              <a:solidFill>
                <a:srgbClr val="00B0F0"/>
              </a:solidFill>
              <a:latin typeface="+mj-lt"/>
            </a:endParaRPr>
          </a:p>
          <a:p>
            <a:pPr algn="ctr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s-Latn-BA" altLang="de-DE" sz="2000" dirty="0">
                <a:solidFill>
                  <a:srgbClr val="00B0F0"/>
                </a:solidFill>
                <a:latin typeface="+mj-lt"/>
              </a:rPr>
              <a:t>Islamske zajednice u Bosni i Hercegovini </a:t>
            </a:r>
            <a:endParaRPr lang="de-DE" altLang="de-DE" sz="20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3084" name="AutoShape 9"/>
          <p:cNvSpPr>
            <a:spLocks noChangeArrowheads="1"/>
          </p:cNvSpPr>
          <p:nvPr/>
        </p:nvSpPr>
        <p:spPr bwMode="auto">
          <a:xfrm>
            <a:off x="3092448" y="2726531"/>
            <a:ext cx="2543175" cy="277813"/>
          </a:xfrm>
          <a:prstGeom prst="flowChartMerge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 altLang="de-DE"/>
          </a:p>
        </p:txBody>
      </p:sp>
      <p:sp>
        <p:nvSpPr>
          <p:cNvPr id="3085" name="AutoShape 9"/>
          <p:cNvSpPr>
            <a:spLocks noChangeArrowheads="1"/>
          </p:cNvSpPr>
          <p:nvPr/>
        </p:nvSpPr>
        <p:spPr bwMode="auto">
          <a:xfrm>
            <a:off x="268288" y="2708275"/>
            <a:ext cx="2541587" cy="277813"/>
          </a:xfrm>
          <a:prstGeom prst="flowChartMerge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 altLang="de-DE"/>
          </a:p>
        </p:txBody>
      </p:sp>
      <p:sp>
        <p:nvSpPr>
          <p:cNvPr id="3086" name="Text Box 7"/>
          <p:cNvSpPr txBox="1">
            <a:spLocks noChangeArrowheads="1"/>
          </p:cNvSpPr>
          <p:nvPr/>
        </p:nvSpPr>
        <p:spPr bwMode="auto">
          <a:xfrm>
            <a:off x="207963" y="1843088"/>
            <a:ext cx="2662237" cy="547687"/>
          </a:xfrm>
          <a:prstGeom prst="rect">
            <a:avLst/>
          </a:prstGeom>
          <a:noFill/>
          <a:ln w="19050">
            <a:solidFill>
              <a:srgbClr val="33AE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6EBFA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600"/>
              </a:lnSpc>
              <a:spcAft>
                <a:spcPct val="30000"/>
              </a:spcAft>
              <a:buClrTx/>
              <a:buSzTx/>
            </a:pPr>
            <a:r>
              <a:rPr lang="hr-BA" altLang="de-DE" sz="1400" b="1" dirty="0"/>
              <a:t>Saradnja sa prijateljskim inozemnim institucijama</a:t>
            </a:r>
            <a:endParaRPr lang="de-DE" altLang="de-DE" sz="1400" b="1" dirty="0"/>
          </a:p>
        </p:txBody>
      </p:sp>
      <p:sp>
        <p:nvSpPr>
          <p:cNvPr id="3087" name="Text Box 12"/>
          <p:cNvSpPr txBox="1">
            <a:spLocks noChangeArrowheads="1"/>
          </p:cNvSpPr>
          <p:nvPr/>
        </p:nvSpPr>
        <p:spPr bwMode="auto">
          <a:xfrm>
            <a:off x="3028947" y="4027488"/>
            <a:ext cx="2670175" cy="547687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6EBFA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600"/>
              </a:lnSpc>
              <a:spcAft>
                <a:spcPct val="30000"/>
              </a:spcAft>
              <a:buClrTx/>
              <a:buSzTx/>
            </a:pPr>
            <a:r>
              <a:rPr lang="bs-Latn-BA" altLang="de-DE" b="1" dirty="0">
                <a:solidFill>
                  <a:srgbClr val="000000"/>
                </a:solidFill>
              </a:rPr>
              <a:t>Mešihati Islamske zajednice Slovenije, Hrvatske, Srbije</a:t>
            </a:r>
            <a:endParaRPr lang="de-DE" altLang="de-DE" b="1" dirty="0">
              <a:solidFill>
                <a:srgbClr val="000000"/>
              </a:solidFill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016371" y="4780233"/>
            <a:ext cx="2670175" cy="59298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6EBFA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600"/>
              </a:lnSpc>
              <a:spcAft>
                <a:spcPct val="30000"/>
              </a:spcAft>
              <a:buClrTx/>
              <a:buSzTx/>
            </a:pPr>
            <a:r>
              <a:rPr lang="bs-Latn-BA" altLang="de-DE" b="1" dirty="0">
                <a:solidFill>
                  <a:srgbClr val="000000"/>
                </a:solidFill>
              </a:rPr>
              <a:t>Džemati Bošnjaka u dijaspori</a:t>
            </a:r>
            <a:endParaRPr lang="de-DE" altLang="de-DE" b="1" dirty="0">
              <a:solidFill>
                <a:srgbClr val="000000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953125" y="4027488"/>
            <a:ext cx="2538412" cy="547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6EBFA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600"/>
              </a:lnSpc>
              <a:spcAft>
                <a:spcPct val="30000"/>
              </a:spcAft>
              <a:buClrTx/>
              <a:buSzTx/>
            </a:pPr>
            <a:r>
              <a:rPr lang="bs-Latn-BA" altLang="de-DE" b="1" dirty="0">
                <a:solidFill>
                  <a:srgbClr val="000000"/>
                </a:solidFill>
              </a:rPr>
              <a:t>Međunarodni forum solidarnosti EMMAUS, Doboj-Istok</a:t>
            </a:r>
            <a:endParaRPr lang="de-DE" altLang="de-DE" b="1" dirty="0">
              <a:solidFill>
                <a:srgbClr val="00000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79512" y="4797152"/>
            <a:ext cx="2662237" cy="576064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6EBFA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tabLst>
                <a:tab pos="5518150" algn="ctr"/>
                <a:tab pos="7242175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600"/>
              </a:lnSpc>
              <a:spcAft>
                <a:spcPct val="30000"/>
              </a:spcAft>
              <a:buClrTx/>
              <a:buSzTx/>
            </a:pPr>
            <a:r>
              <a:rPr lang="bs-Latn-BA" altLang="de-DE" b="1" dirty="0">
                <a:solidFill>
                  <a:srgbClr val="000000"/>
                </a:solidFill>
              </a:rPr>
              <a:t>Vakufske institucije iz muslimanskih zemalja</a:t>
            </a:r>
            <a:endParaRPr lang="de-DE" altLang="de-DE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5133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35D090-F033-4718-89E9-A392BBDCF15D}" type="slidenum">
              <a:rPr lang="de-DE" smtClean="0">
                <a:solidFill>
                  <a:srgbClr val="000000"/>
                </a:solidFill>
                <a:latin typeface="Transit-Normal" pitchFamily="50" charset="0"/>
              </a:rPr>
              <a:pPr eaLnBrk="1" hangingPunct="1"/>
              <a:t>3</a:t>
            </a:fld>
            <a:endParaRPr lang="de-DE">
              <a:solidFill>
                <a:srgbClr val="000000"/>
              </a:solidFill>
              <a:latin typeface="Transit-Normal" pitchFamily="50" charset="0"/>
            </a:endParaRP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gray">
          <a:xfrm>
            <a:off x="779463" y="673100"/>
            <a:ext cx="7685087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r>
              <a:rPr lang="bs-Latn-BA" sz="20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Vakufska direkcija Islamske zajednice u Bosni i Hercegovini</a:t>
            </a:r>
            <a:endParaRPr lang="en-US" sz="2000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gray">
          <a:xfrm>
            <a:off x="798513" y="1244600"/>
            <a:ext cx="76660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endParaRPr lang="en-US" sz="2000" dirty="0"/>
          </a:p>
        </p:txBody>
      </p:sp>
      <p:sp>
        <p:nvSpPr>
          <p:cNvPr id="71" name="Text Box 95"/>
          <p:cNvSpPr txBox="1">
            <a:spLocks noChangeAspect="1" noChangeArrowheads="1"/>
          </p:cNvSpPr>
          <p:nvPr/>
        </p:nvSpPr>
        <p:spPr bwMode="auto">
          <a:xfrm>
            <a:off x="3540125" y="1484313"/>
            <a:ext cx="2030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s-Latn-BA" altLang="de-DE" sz="1400" dirty="0"/>
              <a:t>   </a:t>
            </a:r>
            <a:endParaRPr lang="de-DE" altLang="de-DE" sz="1400" dirty="0"/>
          </a:p>
        </p:txBody>
      </p:sp>
      <p:grpSp>
        <p:nvGrpSpPr>
          <p:cNvPr id="73" name="Group 97"/>
          <p:cNvGrpSpPr>
            <a:grpSpLocks/>
          </p:cNvGrpSpPr>
          <p:nvPr/>
        </p:nvGrpSpPr>
        <p:grpSpPr bwMode="auto">
          <a:xfrm>
            <a:off x="2239963" y="2101850"/>
            <a:ext cx="4637087" cy="4313238"/>
            <a:chOff x="1411" y="1324"/>
            <a:chExt cx="2921" cy="2717"/>
          </a:xfrm>
        </p:grpSpPr>
        <p:sp>
          <p:nvSpPr>
            <p:cNvPr id="74" name="Oval 98"/>
            <p:cNvSpPr>
              <a:spLocks noChangeArrowheads="1"/>
            </p:cNvSpPr>
            <p:nvPr/>
          </p:nvSpPr>
          <p:spPr bwMode="auto">
            <a:xfrm>
              <a:off x="1629" y="1336"/>
              <a:ext cx="2494" cy="2494"/>
            </a:xfrm>
            <a:prstGeom prst="ellipse">
              <a:avLst/>
            </a:prstGeom>
            <a:noFill/>
            <a:ln w="635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75" name="Oval 99"/>
            <p:cNvSpPr>
              <a:spLocks noChangeAspect="1" noChangeArrowheads="1"/>
            </p:cNvSpPr>
            <p:nvPr/>
          </p:nvSpPr>
          <p:spPr bwMode="auto">
            <a:xfrm>
              <a:off x="2666" y="3622"/>
              <a:ext cx="419" cy="419"/>
            </a:xfrm>
            <a:prstGeom prst="ellipse">
              <a:avLst/>
            </a:prstGeom>
            <a:solidFill>
              <a:srgbClr val="3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76" name="Oval 100"/>
            <p:cNvSpPr>
              <a:spLocks noChangeAspect="1" noChangeArrowheads="1"/>
            </p:cNvSpPr>
            <p:nvPr/>
          </p:nvSpPr>
          <p:spPr bwMode="auto">
            <a:xfrm>
              <a:off x="1575" y="2951"/>
              <a:ext cx="419" cy="421"/>
            </a:xfrm>
            <a:prstGeom prst="ellipse">
              <a:avLst/>
            </a:prstGeom>
            <a:solidFill>
              <a:srgbClr val="3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77" name="Oval 101"/>
            <p:cNvSpPr>
              <a:spLocks noChangeAspect="1" noChangeArrowheads="1"/>
            </p:cNvSpPr>
            <p:nvPr/>
          </p:nvSpPr>
          <p:spPr bwMode="auto">
            <a:xfrm>
              <a:off x="3758" y="1789"/>
              <a:ext cx="419" cy="420"/>
            </a:xfrm>
            <a:prstGeom prst="ellipse">
              <a:avLst/>
            </a:prstGeom>
            <a:solidFill>
              <a:srgbClr val="3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78" name="Oval 102"/>
            <p:cNvSpPr>
              <a:spLocks noChangeAspect="1" noChangeArrowheads="1"/>
            </p:cNvSpPr>
            <p:nvPr/>
          </p:nvSpPr>
          <p:spPr bwMode="auto">
            <a:xfrm>
              <a:off x="3313" y="3432"/>
              <a:ext cx="419" cy="420"/>
            </a:xfrm>
            <a:prstGeom prst="ellipse">
              <a:avLst/>
            </a:prstGeom>
            <a:solidFill>
              <a:srgbClr val="3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79" name="Oval 103"/>
            <p:cNvSpPr>
              <a:spLocks noChangeAspect="1" noChangeArrowheads="1"/>
            </p:cNvSpPr>
            <p:nvPr/>
          </p:nvSpPr>
          <p:spPr bwMode="auto">
            <a:xfrm>
              <a:off x="3757" y="2951"/>
              <a:ext cx="419" cy="419"/>
            </a:xfrm>
            <a:prstGeom prst="ellipse">
              <a:avLst/>
            </a:prstGeom>
            <a:solidFill>
              <a:srgbClr val="3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80" name="Oval 104"/>
            <p:cNvSpPr>
              <a:spLocks noChangeAspect="1" noChangeArrowheads="1"/>
            </p:cNvSpPr>
            <p:nvPr/>
          </p:nvSpPr>
          <p:spPr bwMode="auto">
            <a:xfrm>
              <a:off x="3913" y="2374"/>
              <a:ext cx="419" cy="419"/>
            </a:xfrm>
            <a:prstGeom prst="ellipse">
              <a:avLst/>
            </a:prstGeom>
            <a:solidFill>
              <a:srgbClr val="3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81" name="Oval 105"/>
            <p:cNvSpPr>
              <a:spLocks noChangeAspect="1" noChangeArrowheads="1"/>
            </p:cNvSpPr>
            <p:nvPr/>
          </p:nvSpPr>
          <p:spPr bwMode="auto">
            <a:xfrm>
              <a:off x="3314" y="1324"/>
              <a:ext cx="419" cy="419"/>
            </a:xfrm>
            <a:prstGeom prst="ellipse">
              <a:avLst/>
            </a:prstGeom>
            <a:solidFill>
              <a:srgbClr val="3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82" name="Oval 106"/>
            <p:cNvSpPr>
              <a:spLocks noChangeAspect="1" noChangeArrowheads="1"/>
            </p:cNvSpPr>
            <p:nvPr/>
          </p:nvSpPr>
          <p:spPr bwMode="auto">
            <a:xfrm>
              <a:off x="2041" y="3432"/>
              <a:ext cx="419" cy="421"/>
            </a:xfrm>
            <a:prstGeom prst="ellipse">
              <a:avLst/>
            </a:prstGeom>
            <a:solidFill>
              <a:srgbClr val="3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83" name="Oval 107"/>
            <p:cNvSpPr>
              <a:spLocks noChangeAspect="1" noChangeArrowheads="1"/>
            </p:cNvSpPr>
            <p:nvPr/>
          </p:nvSpPr>
          <p:spPr bwMode="auto">
            <a:xfrm>
              <a:off x="1411" y="2374"/>
              <a:ext cx="419" cy="419"/>
            </a:xfrm>
            <a:prstGeom prst="ellipse">
              <a:avLst/>
            </a:prstGeom>
            <a:solidFill>
              <a:srgbClr val="3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84" name="Oval 108"/>
            <p:cNvSpPr>
              <a:spLocks noChangeAspect="1" noChangeArrowheads="1"/>
            </p:cNvSpPr>
            <p:nvPr/>
          </p:nvSpPr>
          <p:spPr bwMode="auto">
            <a:xfrm>
              <a:off x="1574" y="1788"/>
              <a:ext cx="419" cy="420"/>
            </a:xfrm>
            <a:prstGeom prst="ellipse">
              <a:avLst/>
            </a:prstGeom>
            <a:solidFill>
              <a:srgbClr val="3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85" name="Oval 109"/>
            <p:cNvSpPr>
              <a:spLocks noChangeAspect="1" noChangeArrowheads="1"/>
            </p:cNvSpPr>
            <p:nvPr/>
          </p:nvSpPr>
          <p:spPr bwMode="auto">
            <a:xfrm>
              <a:off x="2039" y="1324"/>
              <a:ext cx="419" cy="417"/>
            </a:xfrm>
            <a:prstGeom prst="ellipse">
              <a:avLst/>
            </a:prstGeom>
            <a:solidFill>
              <a:srgbClr val="3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sp>
        <p:nvSpPr>
          <p:cNvPr id="88" name="Text Box 121"/>
          <p:cNvSpPr txBox="1">
            <a:spLocks noChangeAspect="1" noChangeArrowheads="1"/>
          </p:cNvSpPr>
          <p:nvPr/>
        </p:nvSpPr>
        <p:spPr bwMode="auto">
          <a:xfrm>
            <a:off x="1806575" y="5576883"/>
            <a:ext cx="2039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s-Latn-BA" altLang="de-DE" sz="1400" dirty="0"/>
              <a:t> Aladža džamija</a:t>
            </a:r>
          </a:p>
        </p:txBody>
      </p:sp>
      <p:sp>
        <p:nvSpPr>
          <p:cNvPr id="91" name="Text Box 127"/>
          <p:cNvSpPr txBox="1">
            <a:spLocks noChangeAspect="1" noChangeArrowheads="1"/>
          </p:cNvSpPr>
          <p:nvPr/>
        </p:nvSpPr>
        <p:spPr bwMode="auto">
          <a:xfrm>
            <a:off x="6946902" y="3879853"/>
            <a:ext cx="20542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s-Latn-BA" altLang="de-DE" sz="1400" dirty="0"/>
              <a:t>Izgradnja obdaništa i škole Kur‘ana Ikre u Kiseljaku</a:t>
            </a:r>
            <a:endParaRPr lang="de-DE" altLang="de-DE" sz="1400" dirty="0"/>
          </a:p>
        </p:txBody>
      </p:sp>
      <p:sp>
        <p:nvSpPr>
          <p:cNvPr id="94" name="Text Box 130"/>
          <p:cNvSpPr txBox="1">
            <a:spLocks noChangeAspect="1" noChangeArrowheads="1"/>
          </p:cNvSpPr>
          <p:nvPr/>
        </p:nvSpPr>
        <p:spPr bwMode="auto">
          <a:xfrm>
            <a:off x="3724275" y="6400804"/>
            <a:ext cx="1668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s-Latn-BA" altLang="de-DE" sz="1400" dirty="0"/>
              <a:t>Ferhad-begova džamija Tešanj</a:t>
            </a:r>
            <a:endParaRPr lang="de-DE" altLang="de-DE" sz="1400" dirty="0"/>
          </a:p>
        </p:txBody>
      </p:sp>
      <p:grpSp>
        <p:nvGrpSpPr>
          <p:cNvPr id="96" name="Group 132"/>
          <p:cNvGrpSpPr>
            <a:grpSpLocks/>
          </p:cNvGrpSpPr>
          <p:nvPr/>
        </p:nvGrpSpPr>
        <p:grpSpPr bwMode="auto">
          <a:xfrm>
            <a:off x="3136900" y="2484438"/>
            <a:ext cx="2949575" cy="3159125"/>
            <a:chOff x="1976" y="1565"/>
            <a:chExt cx="1858" cy="1990"/>
          </a:xfrm>
        </p:grpSpPr>
        <p:sp>
          <p:nvSpPr>
            <p:cNvPr id="97" name="AutoShape 133"/>
            <p:cNvSpPr>
              <a:spLocks noChangeAspect="1" noChangeArrowheads="1"/>
            </p:cNvSpPr>
            <p:nvPr/>
          </p:nvSpPr>
          <p:spPr bwMode="auto">
            <a:xfrm rot="2700000">
              <a:off x="1910" y="1631"/>
              <a:ext cx="1990" cy="18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54 w 21600"/>
                <a:gd name="T13" fmla="*/ 0 h 21600"/>
                <a:gd name="T14" fmla="*/ 19646 w 21600"/>
                <a:gd name="T15" fmla="*/ 709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414" y="6052"/>
                  </a:moveTo>
                  <a:cubicBezTo>
                    <a:pt x="7608" y="4949"/>
                    <a:pt x="9174" y="4336"/>
                    <a:pt x="10800" y="4337"/>
                  </a:cubicBezTo>
                  <a:cubicBezTo>
                    <a:pt x="12425" y="4337"/>
                    <a:pt x="13991" y="4949"/>
                    <a:pt x="15185" y="6052"/>
                  </a:cubicBezTo>
                  <a:lnTo>
                    <a:pt x="18128" y="2866"/>
                  </a:lnTo>
                  <a:cubicBezTo>
                    <a:pt x="16133" y="1023"/>
                    <a:pt x="13516" y="-1"/>
                    <a:pt x="10799" y="0"/>
                  </a:cubicBezTo>
                  <a:cubicBezTo>
                    <a:pt x="8083" y="0"/>
                    <a:pt x="5466" y="1023"/>
                    <a:pt x="3471" y="2866"/>
                  </a:cubicBezTo>
                  <a:lnTo>
                    <a:pt x="6414" y="605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" name="WordArt 134"/>
            <p:cNvSpPr>
              <a:spLocks noChangeArrowheads="1" noChangeShapeType="1" noTextEdit="1"/>
            </p:cNvSpPr>
            <p:nvPr/>
          </p:nvSpPr>
          <p:spPr bwMode="auto">
            <a:xfrm rot="2837971">
              <a:off x="2759" y="1960"/>
              <a:ext cx="996" cy="55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775932"/>
                </a:avLst>
              </a:prstTxWarp>
            </a:bodyPr>
            <a:lstStyle/>
            <a:p>
              <a:r>
                <a:rPr lang="bs-Latn-BA" sz="1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Unicode MS"/>
                  <a:ea typeface="Arial Unicode MS"/>
                  <a:cs typeface="Arial Unicode MS"/>
                </a:rPr>
                <a:t>Vakufski projekti</a:t>
              </a:r>
              <a:endParaRPr lang="de-DE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endParaRPr>
            </a:p>
          </p:txBody>
        </p:sp>
      </p:grpSp>
      <p:grpSp>
        <p:nvGrpSpPr>
          <p:cNvPr id="99" name="Group 135"/>
          <p:cNvGrpSpPr>
            <a:grpSpLocks/>
          </p:cNvGrpSpPr>
          <p:nvPr/>
        </p:nvGrpSpPr>
        <p:grpSpPr bwMode="auto">
          <a:xfrm>
            <a:off x="2927350" y="2592388"/>
            <a:ext cx="3159125" cy="2949575"/>
            <a:chOff x="1844" y="1633"/>
            <a:chExt cx="1990" cy="1858"/>
          </a:xfrm>
        </p:grpSpPr>
        <p:sp>
          <p:nvSpPr>
            <p:cNvPr id="100" name="AutoShape 136"/>
            <p:cNvSpPr>
              <a:spLocks noChangeAspect="1" noChangeArrowheads="1"/>
            </p:cNvSpPr>
            <p:nvPr/>
          </p:nvSpPr>
          <p:spPr bwMode="auto">
            <a:xfrm rot="-2692599">
              <a:off x="1844" y="1633"/>
              <a:ext cx="1990" cy="18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86 w 21600"/>
                <a:gd name="T13" fmla="*/ 0 h 21600"/>
                <a:gd name="T14" fmla="*/ 19614 w 21600"/>
                <a:gd name="T15" fmla="*/ 716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543" y="6152"/>
                  </a:moveTo>
                  <a:cubicBezTo>
                    <a:pt x="7705" y="5088"/>
                    <a:pt x="9224" y="4497"/>
                    <a:pt x="10800" y="4498"/>
                  </a:cubicBezTo>
                  <a:cubicBezTo>
                    <a:pt x="12375" y="4498"/>
                    <a:pt x="13894" y="5088"/>
                    <a:pt x="15056" y="6152"/>
                  </a:cubicBezTo>
                  <a:lnTo>
                    <a:pt x="18094" y="2835"/>
                  </a:lnTo>
                  <a:cubicBezTo>
                    <a:pt x="16102" y="1011"/>
                    <a:pt x="13500" y="-1"/>
                    <a:pt x="10799" y="0"/>
                  </a:cubicBezTo>
                  <a:cubicBezTo>
                    <a:pt x="8099" y="0"/>
                    <a:pt x="5497" y="1011"/>
                    <a:pt x="3505" y="2835"/>
                  </a:cubicBezTo>
                  <a:lnTo>
                    <a:pt x="6543" y="615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" name="WordArt 137"/>
            <p:cNvSpPr>
              <a:spLocks noChangeArrowheads="1" noChangeShapeType="1" noTextEdit="1"/>
            </p:cNvSpPr>
            <p:nvPr/>
          </p:nvSpPr>
          <p:spPr bwMode="auto">
            <a:xfrm rot="-2799511">
              <a:off x="2049" y="1920"/>
              <a:ext cx="961" cy="609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2444812"/>
                </a:avLst>
              </a:prstTxWarp>
            </a:bodyPr>
            <a:lstStyle/>
            <a:p>
              <a:r>
                <a:rPr lang="bs-Latn-BA" sz="1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Unicode MS"/>
                  <a:ea typeface="Arial Unicode MS"/>
                  <a:cs typeface="Arial Unicode MS"/>
                </a:rPr>
                <a:t>Unaprijeđenje </a:t>
              </a:r>
              <a:endParaRPr lang="de-DE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endParaRPr>
            </a:p>
          </p:txBody>
        </p:sp>
      </p:grpSp>
      <p:grpSp>
        <p:nvGrpSpPr>
          <p:cNvPr id="102" name="Group 138"/>
          <p:cNvGrpSpPr>
            <a:grpSpLocks/>
          </p:cNvGrpSpPr>
          <p:nvPr/>
        </p:nvGrpSpPr>
        <p:grpSpPr bwMode="auto">
          <a:xfrm>
            <a:off x="3140075" y="2570163"/>
            <a:ext cx="2949575" cy="3159125"/>
            <a:chOff x="1978" y="1619"/>
            <a:chExt cx="1858" cy="1990"/>
          </a:xfrm>
        </p:grpSpPr>
        <p:sp>
          <p:nvSpPr>
            <p:cNvPr id="103" name="AutoShape 139"/>
            <p:cNvSpPr>
              <a:spLocks noChangeAspect="1" noChangeArrowheads="1"/>
            </p:cNvSpPr>
            <p:nvPr/>
          </p:nvSpPr>
          <p:spPr bwMode="auto">
            <a:xfrm rot="8088191">
              <a:off x="1912" y="1685"/>
              <a:ext cx="1990" cy="18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54 w 21600"/>
                <a:gd name="T13" fmla="*/ 0 h 21600"/>
                <a:gd name="T14" fmla="*/ 19646 w 21600"/>
                <a:gd name="T15" fmla="*/ 709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414" y="6052"/>
                  </a:moveTo>
                  <a:cubicBezTo>
                    <a:pt x="7608" y="4949"/>
                    <a:pt x="9174" y="4336"/>
                    <a:pt x="10800" y="4337"/>
                  </a:cubicBezTo>
                  <a:cubicBezTo>
                    <a:pt x="12425" y="4337"/>
                    <a:pt x="13991" y="4949"/>
                    <a:pt x="15185" y="6052"/>
                  </a:cubicBezTo>
                  <a:lnTo>
                    <a:pt x="18128" y="2866"/>
                  </a:lnTo>
                  <a:cubicBezTo>
                    <a:pt x="16133" y="1023"/>
                    <a:pt x="13516" y="-1"/>
                    <a:pt x="10799" y="0"/>
                  </a:cubicBezTo>
                  <a:cubicBezTo>
                    <a:pt x="8083" y="0"/>
                    <a:pt x="5466" y="1023"/>
                    <a:pt x="3471" y="2866"/>
                  </a:cubicBezTo>
                  <a:lnTo>
                    <a:pt x="6414" y="605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4" name="WordArt 140"/>
            <p:cNvSpPr>
              <a:spLocks noChangeArrowheads="1" noChangeShapeType="1" noTextEdit="1"/>
            </p:cNvSpPr>
            <p:nvPr/>
          </p:nvSpPr>
          <p:spPr bwMode="auto">
            <a:xfrm rot="-2858190">
              <a:off x="2769" y="2672"/>
              <a:ext cx="996" cy="515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1514386"/>
                </a:avLst>
              </a:prstTxWarp>
            </a:bodyPr>
            <a:lstStyle/>
            <a:p>
              <a:r>
                <a:rPr lang="bs-Latn-BA" sz="1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Unicode MS"/>
                  <a:ea typeface="Arial Unicode MS"/>
                  <a:cs typeface="Arial Unicode MS"/>
                </a:rPr>
                <a:t>Restauracija</a:t>
              </a:r>
              <a:endParaRPr lang="de-DE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endParaRPr>
            </a:p>
          </p:txBody>
        </p:sp>
      </p:grpSp>
      <p:grpSp>
        <p:nvGrpSpPr>
          <p:cNvPr id="105" name="Group 141"/>
          <p:cNvGrpSpPr>
            <a:grpSpLocks/>
          </p:cNvGrpSpPr>
          <p:nvPr/>
        </p:nvGrpSpPr>
        <p:grpSpPr bwMode="auto">
          <a:xfrm>
            <a:off x="3041650" y="2563813"/>
            <a:ext cx="2949575" cy="3159125"/>
            <a:chOff x="1916" y="1615"/>
            <a:chExt cx="1858" cy="1990"/>
          </a:xfrm>
        </p:grpSpPr>
        <p:sp>
          <p:nvSpPr>
            <p:cNvPr id="106" name="AutoShape 142"/>
            <p:cNvSpPr>
              <a:spLocks noChangeAspect="1" noChangeArrowheads="1"/>
            </p:cNvSpPr>
            <p:nvPr/>
          </p:nvSpPr>
          <p:spPr bwMode="auto">
            <a:xfrm rot="-8085162">
              <a:off x="1850" y="1681"/>
              <a:ext cx="1990" cy="18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54 w 21600"/>
                <a:gd name="T13" fmla="*/ 0 h 21600"/>
                <a:gd name="T14" fmla="*/ 19646 w 21600"/>
                <a:gd name="T15" fmla="*/ 709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414" y="6052"/>
                  </a:moveTo>
                  <a:cubicBezTo>
                    <a:pt x="7608" y="4949"/>
                    <a:pt x="9174" y="4336"/>
                    <a:pt x="10800" y="4337"/>
                  </a:cubicBezTo>
                  <a:cubicBezTo>
                    <a:pt x="12425" y="4337"/>
                    <a:pt x="13991" y="4949"/>
                    <a:pt x="15185" y="6052"/>
                  </a:cubicBezTo>
                  <a:lnTo>
                    <a:pt x="18128" y="2866"/>
                  </a:lnTo>
                  <a:cubicBezTo>
                    <a:pt x="16133" y="1023"/>
                    <a:pt x="13516" y="-1"/>
                    <a:pt x="10799" y="0"/>
                  </a:cubicBezTo>
                  <a:cubicBezTo>
                    <a:pt x="8083" y="0"/>
                    <a:pt x="5466" y="1023"/>
                    <a:pt x="3471" y="2866"/>
                  </a:cubicBezTo>
                  <a:lnTo>
                    <a:pt x="6414" y="605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de-DE"/>
            </a:p>
          </p:txBody>
        </p:sp>
        <p:sp>
          <p:nvSpPr>
            <p:cNvPr id="107" name="WordArt 143"/>
            <p:cNvSpPr>
              <a:spLocks noChangeArrowheads="1" noChangeShapeType="1" noTextEdit="1"/>
            </p:cNvSpPr>
            <p:nvPr/>
          </p:nvSpPr>
          <p:spPr bwMode="auto">
            <a:xfrm rot="2747227">
              <a:off x="2005" y="2523"/>
              <a:ext cx="1079" cy="711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1920440"/>
                </a:avLst>
              </a:prstTxWarp>
            </a:bodyPr>
            <a:lstStyle/>
            <a:p>
              <a:r>
                <a:rPr lang="bs-Latn-BA" sz="1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Unicode MS"/>
                  <a:ea typeface="Arial Unicode MS"/>
                  <a:cs typeface="Arial Unicode MS"/>
                </a:rPr>
                <a:t>Obnova džamija</a:t>
              </a:r>
              <a:endParaRPr lang="de-DE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endParaRPr>
            </a:p>
          </p:txBody>
        </p:sp>
      </p:grpSp>
      <p:sp>
        <p:nvSpPr>
          <p:cNvPr id="109" name="Text Box 145"/>
          <p:cNvSpPr txBox="1">
            <a:spLocks noChangeAspect="1" noChangeArrowheads="1"/>
          </p:cNvSpPr>
          <p:nvPr/>
        </p:nvSpPr>
        <p:spPr bwMode="auto">
          <a:xfrm>
            <a:off x="6677025" y="4927600"/>
            <a:ext cx="1416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s-Latn-BA" altLang="de-DE" sz="1400" dirty="0"/>
              <a:t>Šarena džamija Travnik</a:t>
            </a:r>
            <a:endParaRPr lang="de-DE" altLang="de-DE" sz="1400" dirty="0"/>
          </a:p>
        </p:txBody>
      </p:sp>
      <p:sp>
        <p:nvSpPr>
          <p:cNvPr id="112" name="Text Box 148"/>
          <p:cNvSpPr txBox="1">
            <a:spLocks noChangeAspect="1" noChangeArrowheads="1"/>
          </p:cNvSpPr>
          <p:nvPr/>
        </p:nvSpPr>
        <p:spPr bwMode="auto">
          <a:xfrm>
            <a:off x="1416050" y="4900616"/>
            <a:ext cx="1084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s-Latn-BA" altLang="de-DE" sz="1400" dirty="0"/>
              <a:t>Arnaudija džamija</a:t>
            </a:r>
            <a:endParaRPr lang="de-DE" altLang="de-DE" sz="1400" dirty="0"/>
          </a:p>
        </p:txBody>
      </p:sp>
      <p:sp>
        <p:nvSpPr>
          <p:cNvPr id="115" name="Text Box 151"/>
          <p:cNvSpPr txBox="1">
            <a:spLocks noChangeAspect="1" noChangeArrowheads="1"/>
          </p:cNvSpPr>
          <p:nvPr/>
        </p:nvSpPr>
        <p:spPr bwMode="auto">
          <a:xfrm>
            <a:off x="5976938" y="2249485"/>
            <a:ext cx="1679575" cy="52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s-Latn-BA" altLang="de-DE" sz="1400" dirty="0"/>
              <a:t>Derviš-hanumina medresa</a:t>
            </a:r>
            <a:endParaRPr lang="de-DE" altLang="de-DE" sz="1400" dirty="0"/>
          </a:p>
        </p:txBody>
      </p:sp>
      <p:sp>
        <p:nvSpPr>
          <p:cNvPr id="118" name="Text Box 154"/>
          <p:cNvSpPr txBox="1">
            <a:spLocks noChangeAspect="1" noChangeArrowheads="1"/>
          </p:cNvSpPr>
          <p:nvPr/>
        </p:nvSpPr>
        <p:spPr bwMode="auto">
          <a:xfrm>
            <a:off x="6675436" y="2990852"/>
            <a:ext cx="14255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s-Latn-BA" altLang="de-DE" sz="1400" dirty="0"/>
              <a:t>Islamski kulturni centar u Bužimu</a:t>
            </a:r>
            <a:endParaRPr lang="de-DE" altLang="de-DE" sz="1400" b="1" dirty="0"/>
          </a:p>
        </p:txBody>
      </p:sp>
      <p:sp>
        <p:nvSpPr>
          <p:cNvPr id="121" name="Text Box 124"/>
          <p:cNvSpPr txBox="1">
            <a:spLocks noChangeAspect="1" noChangeArrowheads="1"/>
          </p:cNvSpPr>
          <p:nvPr/>
        </p:nvSpPr>
        <p:spPr bwMode="auto">
          <a:xfrm>
            <a:off x="872605" y="3205820"/>
            <a:ext cx="155468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s-Latn-BA" altLang="de-DE" sz="1400" dirty="0"/>
              <a:t>Manifestacija „Dani vakufa u BiH“</a:t>
            </a:r>
            <a:r>
              <a:rPr lang="en-US" altLang="de-DE" sz="1400" dirty="0"/>
              <a:t>               </a:t>
            </a:r>
            <a:endParaRPr lang="de-DE" altLang="de-DE" sz="1400" dirty="0"/>
          </a:p>
        </p:txBody>
      </p:sp>
      <p:sp>
        <p:nvSpPr>
          <p:cNvPr id="124" name="Text Box 118"/>
          <p:cNvSpPr txBox="1">
            <a:spLocks noChangeAspect="1" noChangeArrowheads="1"/>
          </p:cNvSpPr>
          <p:nvPr/>
        </p:nvSpPr>
        <p:spPr bwMode="auto">
          <a:xfrm>
            <a:off x="285750" y="3983035"/>
            <a:ext cx="1882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s-Latn-BA" altLang="de-DE" sz="1400" dirty="0"/>
              <a:t>Kultivisanje vakufskog zemljišta</a:t>
            </a:r>
            <a:endParaRPr lang="de-DE" altLang="de-DE" sz="1400" dirty="0"/>
          </a:p>
        </p:txBody>
      </p:sp>
      <p:sp>
        <p:nvSpPr>
          <p:cNvPr id="127" name="Text Box 115"/>
          <p:cNvSpPr txBox="1">
            <a:spLocks noChangeAspect="1" noChangeArrowheads="1"/>
          </p:cNvSpPr>
          <p:nvPr/>
        </p:nvSpPr>
        <p:spPr bwMode="auto">
          <a:xfrm>
            <a:off x="1227138" y="2251077"/>
            <a:ext cx="1958976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s-Latn-BA" altLang="de-DE" sz="1400" dirty="0"/>
              <a:t>Istraživanje lokaliteta Kalin hadži Alijine džamije</a:t>
            </a:r>
          </a:p>
          <a:p>
            <a:pPr eaLnBrk="1" hangingPunct="1">
              <a:spcBef>
                <a:spcPct val="50000"/>
              </a:spcBef>
            </a:pPr>
            <a:endParaRPr lang="de-DE" altLang="de-DE" sz="1400" dirty="0"/>
          </a:p>
        </p:txBody>
      </p:sp>
      <p:sp>
        <p:nvSpPr>
          <p:cNvPr id="130" name="Text Box 112"/>
          <p:cNvSpPr txBox="1">
            <a:spLocks noChangeAspect="1" noChangeArrowheads="1"/>
          </p:cNvSpPr>
          <p:nvPr/>
        </p:nvSpPr>
        <p:spPr bwMode="auto">
          <a:xfrm>
            <a:off x="5981700" y="5595942"/>
            <a:ext cx="1276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s-Latn-BA" altLang="de-DE" sz="1400" dirty="0"/>
              <a:t>Baščaršijska džamija</a:t>
            </a:r>
            <a:endParaRPr lang="de-DE" altLang="de-DE" sz="1400" dirty="0"/>
          </a:p>
        </p:txBody>
      </p:sp>
      <p:pic>
        <p:nvPicPr>
          <p:cNvPr id="67" name="Picture 66" descr="logo 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2914" y="1913938"/>
            <a:ext cx="768215" cy="54239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Rectangle 1"/>
          <p:cNvSpPr/>
          <p:nvPr/>
        </p:nvSpPr>
        <p:spPr>
          <a:xfrm rot="10800000" flipV="1">
            <a:off x="3724275" y="3613665"/>
            <a:ext cx="16684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s-Latn-BA" dirty="0">
                <a:solidFill>
                  <a:srgbClr val="00B050"/>
                </a:solidFill>
              </a:rPr>
              <a:t>mi brinemo o vakufskoj imovini</a:t>
            </a:r>
          </a:p>
        </p:txBody>
      </p:sp>
      <p:pic>
        <p:nvPicPr>
          <p:cNvPr id="70" name="Picture 69" descr="Svečano otvaranje u aprilu: Obnovljena Derviš-hanumina medres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2243" y="2084388"/>
            <a:ext cx="721995" cy="68897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6" name="Picture 85" descr="http://vakuf.ba/assets/pictures/gallery/279/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0090" y="2809875"/>
            <a:ext cx="876935" cy="7215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3" name="Picture 132" descr="http://vakuf.ba/assets/pictures/gallery/280/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9020" y="3768725"/>
            <a:ext cx="832485" cy="6651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5" name="Picture 134" descr="Počinje izgradnja jedine neobnovljene džamije u Banjoj Luci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3488" y="4672017"/>
            <a:ext cx="736600" cy="66833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6" name="Picture 135" descr="Image result for šarena džamija Travnik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3234" y="4698370"/>
            <a:ext cx="743585" cy="66103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7" name="Picture 136" descr="Image result for Baščaršijska džamija restauracija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6363" y="5448300"/>
            <a:ext cx="795337" cy="66675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8" name="Picture 137" descr="Related image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04"/>
          <a:stretch/>
        </p:blipFill>
        <p:spPr bwMode="auto">
          <a:xfrm>
            <a:off x="4139952" y="5763419"/>
            <a:ext cx="901177" cy="65166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9" name="Picture 58" descr="http://vakuf.ba/assets/pictures/gallery/304/11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2597" y="5427011"/>
            <a:ext cx="756920" cy="69280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0" name="Picture 59" descr="Novih 6000 m2 kultivisanog vakufskog zemljišta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7712" y="3748087"/>
            <a:ext cx="887413" cy="75882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4" name="Picture 53" descr="Reisu-l-ulema posjetio lokalitet Kalin hadži Alijine džamije u Sarajevu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9901" y="2014818"/>
            <a:ext cx="885349" cy="7366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5" name="Picture 54" descr="Manifestacija âDani vakufa  u BiH 2017â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5677" y="2702081"/>
            <a:ext cx="1107900" cy="9426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6438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ußzeilenplatzhalt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424B1D3-98F7-40A0-9D29-1417AE163355}" type="slidenum">
              <a:rPr lang="de-DE" sz="1100" smtClean="0">
                <a:latin typeface="+mj-lt"/>
              </a:rPr>
              <a:pPr/>
              <a:t>4</a:t>
            </a:fld>
            <a:endParaRPr lang="de-DE" sz="1100" dirty="0">
              <a:latin typeface="+mj-lt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gray">
          <a:xfrm>
            <a:off x="792000" y="476672"/>
            <a:ext cx="7666037" cy="112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bs-Latn-BA" sz="2000" dirty="0">
                <a:solidFill>
                  <a:srgbClr val="00B0F0"/>
                </a:solidFill>
                <a:latin typeface="+mj-lt"/>
              </a:rPr>
              <a:t>Vakufska direkcija i</a:t>
            </a:r>
          </a:p>
          <a:p>
            <a:pPr defTabSz="801688"/>
            <a:r>
              <a:rPr lang="bs-Latn-BA" sz="2000" dirty="0">
                <a:solidFill>
                  <a:srgbClr val="00B0F0"/>
                </a:solidFill>
                <a:latin typeface="+mj-lt"/>
              </a:rPr>
              <a:t>Generalna direkcija vakufa Republike Turske</a:t>
            </a:r>
            <a:endParaRPr lang="en-US" sz="20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gray">
          <a:xfrm>
            <a:off x="792000" y="3998537"/>
            <a:ext cx="7100887" cy="107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marL="247650" indent="-285750">
              <a:tabLst>
                <a:tab pos="733425" algn="l"/>
                <a:tab pos="7429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733425" algn="l"/>
                <a:tab pos="7429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733425" algn="l"/>
                <a:tab pos="7429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733425" algn="l"/>
                <a:tab pos="7429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733425" algn="l"/>
                <a:tab pos="7429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  <a:tab pos="7429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  <a:tab pos="7429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  <a:tab pos="7429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  <a:tab pos="7429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lnSpc>
                <a:spcPct val="115000"/>
              </a:lnSpc>
              <a:spcBef>
                <a:spcPct val="35000"/>
              </a:spcBef>
              <a:buClr>
                <a:srgbClr val="33AE33"/>
              </a:buClr>
              <a:buSzPct val="120000"/>
              <a:buFont typeface="Wingdings 3" pitchFamily="18" charset="2"/>
              <a:buChar char=""/>
              <a:tabLst/>
            </a:pPr>
            <a:r>
              <a:rPr lang="bs-Latn-BA" sz="1400" dirty="0">
                <a:latin typeface="+mn-lt"/>
              </a:rPr>
              <a:t>Potpisivanje Protokola o izgradnji tržnog centra u Sanskom Mostu</a:t>
            </a:r>
            <a:endParaRPr lang="en-GB" sz="1400" dirty="0">
              <a:latin typeface="+mn-lt"/>
            </a:endParaRPr>
          </a:p>
          <a:p>
            <a:pPr marL="342900" indent="-342900" eaLnBrk="1" hangingPunct="1">
              <a:lnSpc>
                <a:spcPct val="115000"/>
              </a:lnSpc>
              <a:spcBef>
                <a:spcPct val="35000"/>
              </a:spcBef>
              <a:buClr>
                <a:srgbClr val="33AE33"/>
              </a:buClr>
              <a:buSzPct val="120000"/>
              <a:buFont typeface="Wingdings 3" pitchFamily="18" charset="2"/>
              <a:buChar char=""/>
              <a:tabLst/>
            </a:pPr>
            <a:r>
              <a:rPr lang="bs-Latn-BA" sz="1400" dirty="0">
                <a:latin typeface="+mn-lt"/>
              </a:rPr>
              <a:t>Rekonstrukcija i restauracija Behram-begove džamije u Tuzli</a:t>
            </a:r>
            <a:endParaRPr lang="en-GB" sz="1400" dirty="0">
              <a:latin typeface="+mn-lt"/>
            </a:endParaRPr>
          </a:p>
          <a:p>
            <a:pPr marL="342900" indent="-342900" eaLnBrk="1" hangingPunct="1">
              <a:lnSpc>
                <a:spcPct val="115000"/>
              </a:lnSpc>
              <a:spcBef>
                <a:spcPct val="35000"/>
              </a:spcBef>
              <a:buClr>
                <a:srgbClr val="33AE33"/>
              </a:buClr>
              <a:buSzPct val="120000"/>
              <a:buFont typeface="Wingdings 3" pitchFamily="18" charset="2"/>
              <a:buChar char=""/>
              <a:tabLst/>
            </a:pPr>
            <a:r>
              <a:rPr lang="en-GB" sz="1400" dirty="0">
                <a:latin typeface="+mn-lt"/>
              </a:rPr>
              <a:t>R</a:t>
            </a:r>
            <a:r>
              <a:rPr lang="bs-Latn-BA" sz="1400" dirty="0">
                <a:latin typeface="+mn-lt"/>
              </a:rPr>
              <a:t>estauracija kompleksa Ferhad-begove džamije u Tešnju</a:t>
            </a:r>
          </a:p>
          <a:p>
            <a:pPr marL="342900" indent="-342900" eaLnBrk="1" hangingPunct="1">
              <a:lnSpc>
                <a:spcPct val="115000"/>
              </a:lnSpc>
              <a:spcBef>
                <a:spcPct val="35000"/>
              </a:spcBef>
              <a:buClr>
                <a:srgbClr val="33AE33"/>
              </a:buClr>
              <a:buSzPct val="120000"/>
              <a:buFont typeface="Wingdings 3" pitchFamily="18" charset="2"/>
              <a:buChar char=""/>
              <a:tabLst/>
            </a:pPr>
            <a:r>
              <a:rPr lang="bs-Latn-BA" sz="1400" dirty="0">
                <a:latin typeface="+mn-lt"/>
              </a:rPr>
              <a:t>Izgradnja vakufsko-edukativnog centra „Medresa“ u Fojnici</a:t>
            </a:r>
          </a:p>
          <a:p>
            <a:pPr marL="342900" indent="-342900" eaLnBrk="1" hangingPunct="1">
              <a:lnSpc>
                <a:spcPct val="115000"/>
              </a:lnSpc>
              <a:spcBef>
                <a:spcPct val="35000"/>
              </a:spcBef>
              <a:buClr>
                <a:srgbClr val="33AE33"/>
              </a:buClr>
              <a:buSzPct val="120000"/>
              <a:buFont typeface="Wingdings 3" pitchFamily="18" charset="2"/>
              <a:buChar char=""/>
              <a:tabLst/>
            </a:pPr>
            <a:r>
              <a:rPr lang="bs-Latn-BA" sz="1400" dirty="0">
                <a:latin typeface="+mn-lt"/>
              </a:rPr>
              <a:t>Ponovna izgradnja Arnaudija džamije u Banja Luci</a:t>
            </a:r>
          </a:p>
          <a:p>
            <a:pPr marL="342900" indent="-342900" eaLnBrk="1" hangingPunct="1">
              <a:lnSpc>
                <a:spcPct val="115000"/>
              </a:lnSpc>
              <a:spcBef>
                <a:spcPct val="35000"/>
              </a:spcBef>
              <a:buClr>
                <a:srgbClr val="33AE33"/>
              </a:buClr>
              <a:buSzPct val="120000"/>
              <a:buFont typeface="Wingdings 3" pitchFamily="18" charset="2"/>
              <a:buChar char=""/>
              <a:tabLst/>
            </a:pPr>
            <a:r>
              <a:rPr lang="bs-Latn-BA" sz="1400" dirty="0">
                <a:latin typeface="+mn-lt"/>
              </a:rPr>
              <a:t>Restauracija Šarene džamije u Travniku i Baščaršijske džamije u Sarajevu</a:t>
            </a:r>
          </a:p>
          <a:p>
            <a:pPr marL="342900" indent="-342900" eaLnBrk="1" hangingPunct="1">
              <a:lnSpc>
                <a:spcPct val="115000"/>
              </a:lnSpc>
              <a:spcBef>
                <a:spcPct val="35000"/>
              </a:spcBef>
              <a:buClr>
                <a:srgbClr val="33AE33"/>
              </a:buClr>
              <a:buSzPct val="120000"/>
              <a:buFont typeface="Wingdings 3" pitchFamily="18" charset="2"/>
              <a:buChar char=""/>
              <a:tabLst/>
            </a:pPr>
            <a:r>
              <a:rPr lang="bs-Latn-BA" sz="1400" dirty="0">
                <a:latin typeface="+mn-lt"/>
              </a:rPr>
              <a:t>Podjela preko 5500 prehrambenih paketa 2017</a:t>
            </a:r>
          </a:p>
          <a:p>
            <a:pPr marL="342900" indent="-342900" eaLnBrk="1" hangingPunct="1">
              <a:lnSpc>
                <a:spcPct val="115000"/>
              </a:lnSpc>
              <a:spcBef>
                <a:spcPct val="35000"/>
              </a:spcBef>
              <a:buClr>
                <a:srgbClr val="33AE33"/>
              </a:buClr>
              <a:buSzPct val="120000"/>
              <a:buFont typeface="Wingdings 3" pitchFamily="18" charset="2"/>
              <a:buChar char=""/>
              <a:tabLst/>
            </a:pPr>
            <a:r>
              <a:rPr lang="bs-Latn-BA" sz="1400" dirty="0">
                <a:latin typeface="+mn-lt"/>
              </a:rPr>
              <a:t>Potpisivanje Protokola o nastavku izgradnje administrativne zgrade Rijaseta IZ u BiH </a:t>
            </a:r>
          </a:p>
          <a:p>
            <a:pPr marL="342900" indent="-342900" eaLnBrk="1" hangingPunct="1">
              <a:lnSpc>
                <a:spcPct val="115000"/>
              </a:lnSpc>
              <a:spcBef>
                <a:spcPct val="35000"/>
              </a:spcBef>
              <a:buClr>
                <a:srgbClr val="33AE33"/>
              </a:buClr>
              <a:buSzPct val="120000"/>
              <a:buFont typeface="Wingdings 3" pitchFamily="18" charset="2"/>
              <a:buChar char=""/>
              <a:tabLst/>
            </a:pPr>
            <a:endParaRPr lang="bs-Latn-BA" sz="1400" dirty="0"/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 flipH="1">
            <a:off x="693738" y="0"/>
            <a:ext cx="0" cy="1966912"/>
          </a:xfrm>
          <a:prstGeom prst="line">
            <a:avLst/>
          </a:prstGeom>
          <a:noFill/>
          <a:ln w="5715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s-Latn-BA"/>
          </a:p>
        </p:txBody>
      </p:sp>
      <p:pic>
        <p:nvPicPr>
          <p:cNvPr id="11" name="Picture 10" descr="U Sanskom Mostu će se graditi vakufski tržni centa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738" y="2298450"/>
            <a:ext cx="1501998" cy="1274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://vakuf.ba/assets/pictures/gallery/212/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02823"/>
            <a:ext cx="2376264" cy="1786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Podjela Ramazanskih paketa 20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98450"/>
            <a:ext cx="1584176" cy="1329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ttp://vakuf.ba/assets/pictures/gallery/299/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1480" y="2324605"/>
            <a:ext cx="1801495" cy="1200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69114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pPr defTabSz="801688"/>
            <a:r>
              <a:rPr lang="bs-Latn-BA" sz="2200" dirty="0">
                <a:solidFill>
                  <a:srgbClr val="00B0F0"/>
                </a:solidFill>
              </a:rPr>
              <a:t>Vakufska direkcija i</a:t>
            </a:r>
            <a:br>
              <a:rPr lang="bs-Latn-BA" sz="2200" dirty="0">
                <a:solidFill>
                  <a:srgbClr val="00B0F0"/>
                </a:solidFill>
              </a:rPr>
            </a:br>
            <a:r>
              <a:rPr lang="bs-Latn-BA" sz="2200" dirty="0">
                <a:solidFill>
                  <a:srgbClr val="00B0F0"/>
                </a:solidFill>
              </a:rPr>
              <a:t>Generalna direkcija vakufa Republike Turske</a:t>
            </a:r>
            <a:r>
              <a:rPr lang="en-US" dirty="0">
                <a:solidFill>
                  <a:srgbClr val="00B050"/>
                </a:solidFill>
              </a:rPr>
              <a:t/>
            </a:r>
            <a:br>
              <a:rPr lang="en-US" dirty="0">
                <a:solidFill>
                  <a:srgbClr val="00B050"/>
                </a:solidFill>
              </a:rPr>
            </a:br>
            <a:endParaRPr lang="hr-HR" sz="2200" dirty="0"/>
          </a:p>
        </p:txBody>
      </p:sp>
      <p:pic>
        <p:nvPicPr>
          <p:cNvPr id="3074" name="Picture 2" descr="U naredna tri mjeseca zavrÅ¡avaju se kompletni radovi: Studentski dom FIN-a prve stanare prima u septembru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2376264" cy="1949756"/>
          </a:xfrm>
          <a:prstGeom prst="rect">
            <a:avLst/>
          </a:prstGeom>
          <a:noFill/>
        </p:spPr>
      </p:pic>
      <p:pic>
        <p:nvPicPr>
          <p:cNvPr id="9" name="Picture 2" descr="http://vakuf.ba/assets/pictures/gallery/308/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313" y="3987559"/>
            <a:ext cx="2664823" cy="1896474"/>
          </a:xfrm>
          <a:prstGeom prst="rect">
            <a:avLst/>
          </a:prstGeom>
          <a:noFill/>
        </p:spPr>
      </p:pic>
      <p:pic>
        <p:nvPicPr>
          <p:cNvPr id="11" name="Picture 12" descr="SveÄanost potpisivanja protokola o dovrÅ¡etku izgradnje upravne zgrade Rijaseta IZ-e na KovaÄi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902436"/>
            <a:ext cx="2423898" cy="1988840"/>
          </a:xfrm>
          <a:prstGeom prst="rect">
            <a:avLst/>
          </a:prstGeom>
          <a:noFill/>
        </p:spPr>
      </p:pic>
      <p:pic>
        <p:nvPicPr>
          <p:cNvPr id="7" name="Picture 4" descr="Glavni imam MedÅ¾lisa TeÅ¡anj: UnutraÅ¡njost dÅ¾amije nije oÅ¡teÄe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1802" y="1556792"/>
            <a:ext cx="2376264" cy="1949756"/>
          </a:xfrm>
          <a:prstGeom prst="rect">
            <a:avLst/>
          </a:prstGeom>
          <a:noFill/>
        </p:spPr>
      </p:pic>
      <p:pic>
        <p:nvPicPr>
          <p:cNvPr id="12" name="Picture 10" descr="Otvorena obnovljena DerviÅ¡-hanumina medresa u Bosanskoj GradiÅ¡c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556792"/>
            <a:ext cx="2520281" cy="1949756"/>
          </a:xfrm>
          <a:prstGeom prst="rect">
            <a:avLst/>
          </a:prstGeom>
          <a:noFill/>
        </p:spPr>
      </p:pic>
      <p:pic>
        <p:nvPicPr>
          <p:cNvPr id="13" name="Picture 4" descr="Srodna slik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t="7611" b="23933"/>
          <a:stretch>
            <a:fillRect/>
          </a:stretch>
        </p:blipFill>
        <p:spPr bwMode="auto">
          <a:xfrm>
            <a:off x="3131840" y="3933056"/>
            <a:ext cx="2664296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0" name="Picture 14" descr="Na munaru AladÅ¾a dÅ¾amije postavljen a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757773"/>
            <a:ext cx="2304256" cy="2095163"/>
          </a:xfrm>
          <a:prstGeom prst="rect">
            <a:avLst/>
          </a:prstGeom>
          <a:noFill/>
        </p:spPr>
      </p:pic>
      <p:pic>
        <p:nvPicPr>
          <p:cNvPr id="29712" name="Picture 16" descr="U GlamoÄu se gradi MalkoÄ begova dÅ¾amija i poslovno-edukativni cent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930850"/>
            <a:ext cx="2514972" cy="1800200"/>
          </a:xfrm>
          <a:prstGeom prst="rect">
            <a:avLst/>
          </a:prstGeom>
          <a:noFill/>
        </p:spPr>
      </p:pic>
      <p:pic>
        <p:nvPicPr>
          <p:cNvPr id="29714" name="Picture 18" descr="Iftar mreÅ¾e mladih za 600 omladinaca u carevoj dÅ¾amij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997219"/>
            <a:ext cx="2315420" cy="1727925"/>
          </a:xfrm>
          <a:prstGeom prst="rect">
            <a:avLst/>
          </a:prstGeom>
          <a:noFill/>
        </p:spPr>
      </p:pic>
      <p:pic>
        <p:nvPicPr>
          <p:cNvPr id="13" name="Picture 4" descr="Sarajevo: PoÄinje izgradnja Arnaudije i restauracija BaÅ¡ÄarÅ¡ijske i Å arene dÅ¾amij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930850"/>
            <a:ext cx="2315420" cy="1738510"/>
          </a:xfrm>
          <a:prstGeom prst="rect">
            <a:avLst/>
          </a:prstGeom>
          <a:noFill/>
        </p:spPr>
      </p:pic>
      <p:pic>
        <p:nvPicPr>
          <p:cNvPr id="14" name="Picture 6" descr="Direktor Vakufske direkcije posjetio ambasadora Republike Tursk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2855804"/>
            <a:ext cx="2376264" cy="1890672"/>
          </a:xfrm>
          <a:prstGeom prst="rect">
            <a:avLst/>
          </a:prstGeom>
          <a:noFill/>
        </p:spPr>
      </p:pic>
      <p:pic>
        <p:nvPicPr>
          <p:cNvPr id="10" name="Picture 9" descr="http://www.vakuf.ba/assets/pictures/gallery/306/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1272" y="4930850"/>
            <a:ext cx="2388840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6" descr="Novi Pazar: Potpisan protokol o saradnji na rekonstrukciji Isa-begovog hamam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753185"/>
            <a:ext cx="2376264" cy="1813719"/>
          </a:xfrm>
          <a:prstGeom prst="rect">
            <a:avLst/>
          </a:prstGeom>
          <a:noFill/>
        </p:spPr>
      </p:pic>
      <p:pic>
        <p:nvPicPr>
          <p:cNvPr id="16" name="Picture 15" descr="Potpisan Protokol o finansiranju izgradnje administrativne zgrade Rijaseta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757774"/>
            <a:ext cx="2514972" cy="1815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0" cstate="print"/>
          <a:srcRect r="9198"/>
          <a:stretch>
            <a:fillRect/>
          </a:stretch>
        </p:blipFill>
        <p:spPr bwMode="auto">
          <a:xfrm>
            <a:off x="395536" y="2780928"/>
            <a:ext cx="2520280" cy="202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ußzeilenplatzhalt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424B1D3-98F7-40A0-9D29-1417AE163355}" type="slidenum">
              <a:rPr lang="de-DE" sz="1100" smtClean="0">
                <a:latin typeface="+mj-lt"/>
              </a:rPr>
              <a:pPr/>
              <a:t>7</a:t>
            </a:fld>
            <a:endParaRPr lang="de-DE" sz="1100" dirty="0">
              <a:latin typeface="+mj-lt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gray">
          <a:xfrm>
            <a:off x="792000" y="1244600"/>
            <a:ext cx="76660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bs-Latn-BA" sz="2000" dirty="0">
                <a:solidFill>
                  <a:srgbClr val="00B0F0"/>
                </a:solidFill>
                <a:latin typeface="+mj-lt"/>
              </a:rPr>
              <a:t>Generalni sekretarijat vakufa države Kuvajt </a:t>
            </a:r>
            <a:endParaRPr lang="en-US" sz="20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5383" name="Rectangle 38"/>
          <p:cNvSpPr>
            <a:spLocks noChangeArrowheads="1"/>
          </p:cNvSpPr>
          <p:nvPr/>
        </p:nvSpPr>
        <p:spPr bwMode="gray">
          <a:xfrm>
            <a:off x="779463" y="523875"/>
            <a:ext cx="7783512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bs-Latn-BA" sz="20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Vakufska direkcija i </a:t>
            </a:r>
            <a:endParaRPr lang="en-US" sz="2000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gray">
          <a:xfrm>
            <a:off x="792000" y="3998537"/>
            <a:ext cx="7100887" cy="151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marL="247650" indent="-285750">
              <a:tabLst>
                <a:tab pos="733425" algn="l"/>
                <a:tab pos="7429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733425" algn="l"/>
                <a:tab pos="7429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733425" algn="l"/>
                <a:tab pos="7429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733425" algn="l"/>
                <a:tab pos="7429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733425" algn="l"/>
                <a:tab pos="7429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  <a:tab pos="7429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  <a:tab pos="7429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  <a:tab pos="7429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  <a:tab pos="7429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lnSpc>
                <a:spcPct val="115000"/>
              </a:lnSpc>
              <a:spcBef>
                <a:spcPct val="35000"/>
              </a:spcBef>
              <a:buClr>
                <a:srgbClr val="33AE33"/>
              </a:buClr>
              <a:buSzPct val="120000"/>
              <a:buFont typeface="Wingdings 3" pitchFamily="18" charset="2"/>
              <a:buChar char=""/>
              <a:tabLst/>
            </a:pPr>
            <a:r>
              <a:rPr lang="bs-Latn-BA" sz="1400" dirty="0">
                <a:latin typeface="+mn-lt"/>
              </a:rPr>
              <a:t>Izgradnja džamije u Breziku – MIZ Zavidovići</a:t>
            </a:r>
            <a:endParaRPr lang="en-GB" sz="1400" dirty="0">
              <a:latin typeface="+mn-lt"/>
            </a:endParaRPr>
          </a:p>
          <a:p>
            <a:pPr marL="342900" indent="-342900" eaLnBrk="1" hangingPunct="1">
              <a:lnSpc>
                <a:spcPct val="115000"/>
              </a:lnSpc>
              <a:spcBef>
                <a:spcPct val="35000"/>
              </a:spcBef>
              <a:buClr>
                <a:srgbClr val="33AE33"/>
              </a:buClr>
              <a:buSzPct val="120000"/>
              <a:buFont typeface="Wingdings 3" pitchFamily="18" charset="2"/>
              <a:buChar char=""/>
              <a:tabLst/>
            </a:pPr>
            <a:r>
              <a:rPr lang="bs-Latn-BA" sz="1400" dirty="0">
                <a:latin typeface="+mn-lt"/>
              </a:rPr>
              <a:t>Izgradnja islamskog centra u džematu Pećigrad – MIZ Cazin</a:t>
            </a:r>
            <a:endParaRPr lang="en-GB" sz="1400" dirty="0">
              <a:latin typeface="+mn-lt"/>
            </a:endParaRPr>
          </a:p>
          <a:p>
            <a:pPr marL="342900" indent="-342900" eaLnBrk="1" hangingPunct="1">
              <a:lnSpc>
                <a:spcPct val="115000"/>
              </a:lnSpc>
              <a:spcBef>
                <a:spcPct val="35000"/>
              </a:spcBef>
              <a:buClr>
                <a:srgbClr val="33AE33"/>
              </a:buClr>
              <a:buSzPct val="120000"/>
              <a:buFont typeface="Wingdings 3" pitchFamily="18" charset="2"/>
              <a:buChar char=""/>
              <a:tabLst/>
            </a:pPr>
            <a:r>
              <a:rPr lang="bs-Latn-BA" sz="1400" dirty="0">
                <a:latin typeface="+mn-lt"/>
              </a:rPr>
              <a:t>Nastavak radova na izgradnji džamije u džematu Obarak – MIZ Goražde</a:t>
            </a:r>
          </a:p>
          <a:p>
            <a:pPr marL="342900" lvl="0" indent="-342900">
              <a:lnSpc>
                <a:spcPct val="115000"/>
              </a:lnSpc>
              <a:spcBef>
                <a:spcPct val="35000"/>
              </a:spcBef>
              <a:buClr>
                <a:srgbClr val="33AE33"/>
              </a:buClr>
              <a:buSzPct val="120000"/>
              <a:buFont typeface="Wingdings 3" pitchFamily="18" charset="2"/>
              <a:buChar char=""/>
              <a:tabLst/>
            </a:pPr>
            <a:r>
              <a:rPr lang="bs-Latn-BA" sz="1400" dirty="0">
                <a:latin typeface="+mj-lt"/>
              </a:rPr>
              <a:t>Štampanje zbornika radova sa Foruma o pravnim pitanjima vakufa održanom u Sarajevu 2015. godine.</a:t>
            </a:r>
            <a:endParaRPr lang="hr-HR" sz="1400" dirty="0">
              <a:latin typeface="+mj-lt"/>
            </a:endParaRPr>
          </a:p>
          <a:p>
            <a:pPr marL="342900" indent="-342900" eaLnBrk="1" hangingPunct="1">
              <a:lnSpc>
                <a:spcPct val="115000"/>
              </a:lnSpc>
              <a:spcBef>
                <a:spcPct val="35000"/>
              </a:spcBef>
              <a:buClr>
                <a:srgbClr val="33AE33"/>
              </a:buClr>
              <a:buSzPct val="120000"/>
              <a:buFont typeface="Wingdings 3" pitchFamily="18" charset="2"/>
              <a:buChar char=""/>
              <a:tabLst/>
            </a:pPr>
            <a:endParaRPr lang="bs-Latn-BA" sz="1400" dirty="0">
              <a:latin typeface="+mn-lt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35000"/>
              </a:spcBef>
              <a:buClr>
                <a:srgbClr val="33AE33"/>
              </a:buClr>
              <a:buSzPct val="120000"/>
              <a:tabLst/>
            </a:pPr>
            <a:endParaRPr lang="bs-Latn-BA" sz="1400" dirty="0"/>
          </a:p>
          <a:p>
            <a:pPr marL="0" indent="0" eaLnBrk="1" hangingPunct="1">
              <a:lnSpc>
                <a:spcPct val="115000"/>
              </a:lnSpc>
              <a:spcBef>
                <a:spcPct val="35000"/>
              </a:spcBef>
              <a:buClr>
                <a:srgbClr val="33AE33"/>
              </a:buClr>
              <a:buSzPct val="120000"/>
              <a:tabLst/>
            </a:pPr>
            <a:endParaRPr lang="bs-Latn-BA" sz="1400" dirty="0"/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 flipH="1">
            <a:off x="693738" y="0"/>
            <a:ext cx="0" cy="1966912"/>
          </a:xfrm>
          <a:prstGeom prst="line">
            <a:avLst/>
          </a:prstGeom>
          <a:noFill/>
          <a:ln w="5715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s-Latn-BA"/>
          </a:p>
        </p:txBody>
      </p:sp>
      <p:pic>
        <p:nvPicPr>
          <p:cNvPr id="15" name="Picture 14" descr="Postavljan kamen-temeljac za izgradnju  Džamije u Breziku – MIZ Zavidović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463" y="2225287"/>
            <a:ext cx="1596390" cy="1311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http://vakuf.ba/assets/pictures/gallery/298/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3988" y="2205096"/>
            <a:ext cx="1515963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http://vakuf.ba/assets/pictures/gallery/296/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2443" y="2225287"/>
            <a:ext cx="1882140" cy="133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ttp://vakuf.ba/assets/pictures/gallery/205/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25287"/>
            <a:ext cx="1787525" cy="1339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93286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ußzeilenplatzhalt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424B1D3-98F7-40A0-9D29-1417AE163355}" type="slidenum">
              <a:rPr lang="de-DE" sz="11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de-DE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83" name="Rectangle 38"/>
          <p:cNvSpPr>
            <a:spLocks noChangeArrowheads="1"/>
          </p:cNvSpPr>
          <p:nvPr/>
        </p:nvSpPr>
        <p:spPr bwMode="gray">
          <a:xfrm>
            <a:off x="779463" y="523875"/>
            <a:ext cx="7783512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bs-Latn-BA" sz="20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Vakufska direkcija i saradnja sa Muftijstvima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gray">
          <a:xfrm>
            <a:off x="385028" y="1063307"/>
            <a:ext cx="76660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endParaRPr lang="en-US" sz="2000" dirty="0"/>
          </a:p>
        </p:txBody>
      </p:sp>
      <p:sp>
        <p:nvSpPr>
          <p:cNvPr id="65" name="Rectangle 115"/>
          <p:cNvSpPr>
            <a:spLocks noChangeArrowheads="1"/>
          </p:cNvSpPr>
          <p:nvPr/>
        </p:nvSpPr>
        <p:spPr bwMode="gray">
          <a:xfrm>
            <a:off x="508043" y="4365104"/>
            <a:ext cx="2489200" cy="215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marL="247650" marR="0" lvl="0" indent="-247650" defTabSz="914400" eaLnBrk="1" fontAlgn="auto" latinLnBrk="0" hangingPunct="1">
              <a:lnSpc>
                <a:spcPct val="115000"/>
              </a:lnSpc>
              <a:spcBef>
                <a:spcPct val="35000"/>
              </a:spcBef>
              <a:spcAft>
                <a:spcPts val="0"/>
              </a:spcAft>
              <a:buClr>
                <a:srgbClr val="33AE33"/>
              </a:buClr>
              <a:buSzPct val="120000"/>
              <a:buFont typeface="Wingdings 3" pitchFamily="18" charset="2"/>
              <a:buChar char=""/>
              <a:tabLst>
                <a:tab pos="733425" algn="l"/>
                <a:tab pos="742950" algn="l"/>
              </a:tabLst>
              <a:defRPr/>
            </a:pPr>
            <a:r>
              <a:rPr kumimoji="0" lang="bs-Latn-B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Muftijstvo</a:t>
            </a:r>
            <a:r>
              <a:rPr kumimoji="0" lang="bs-Latn-BA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Sarajevsko</a:t>
            </a:r>
            <a:endParaRPr kumimoji="0" lang="bs-Latn-BA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47650" lvl="0" indent="-247650">
              <a:lnSpc>
                <a:spcPct val="115000"/>
              </a:lnSpc>
              <a:spcBef>
                <a:spcPts val="588"/>
              </a:spcBef>
              <a:buClr>
                <a:schemeClr val="tx1"/>
              </a:buClr>
              <a:buSzPct val="100000"/>
              <a:buFontTx/>
              <a:buChar char="-"/>
              <a:tabLst>
                <a:tab pos="733425" algn="l"/>
                <a:tab pos="742950" algn="l"/>
              </a:tabLst>
              <a:defRPr/>
            </a:pPr>
            <a:r>
              <a:rPr lang="bs-Latn-BA" sz="1200" kern="0" dirty="0">
                <a:solidFill>
                  <a:srgbClr val="000000"/>
                </a:solidFill>
              </a:rPr>
              <a:t>Arheološko istraživanje lokaliteta</a:t>
            </a:r>
          </a:p>
          <a:p>
            <a:pPr lvl="0">
              <a:lnSpc>
                <a:spcPct val="115000"/>
              </a:lnSpc>
              <a:spcBef>
                <a:spcPts val="588"/>
              </a:spcBef>
              <a:buClr>
                <a:schemeClr val="tx1"/>
              </a:buClr>
              <a:buSzPct val="100000"/>
              <a:tabLst>
                <a:tab pos="733425" algn="l"/>
                <a:tab pos="742950" algn="l"/>
              </a:tabLst>
              <a:defRPr/>
            </a:pPr>
            <a:r>
              <a:rPr lang="bs-Latn-BA" sz="1200" kern="0" dirty="0">
                <a:solidFill>
                  <a:srgbClr val="000000"/>
                </a:solidFill>
              </a:rPr>
              <a:t>       Kalin hadži Alijine džamije</a:t>
            </a:r>
            <a:endParaRPr lang="en-GB" sz="1200" kern="0" dirty="0">
              <a:solidFill>
                <a:srgbClr val="000000"/>
              </a:solidFill>
            </a:endParaRPr>
          </a:p>
          <a:p>
            <a:pPr marL="247650" lvl="0" indent="-247650">
              <a:lnSpc>
                <a:spcPct val="115000"/>
              </a:lnSpc>
              <a:spcBef>
                <a:spcPts val="588"/>
              </a:spcBef>
              <a:buClr>
                <a:schemeClr val="tx1"/>
              </a:buClr>
              <a:buSzPct val="100000"/>
              <a:buFontTx/>
              <a:buChar char="-"/>
              <a:tabLst>
                <a:tab pos="733425" algn="l"/>
                <a:tab pos="742950" algn="l"/>
              </a:tabLst>
              <a:defRPr/>
            </a:pPr>
            <a:r>
              <a:rPr lang="bs-Latn-BA" sz="1200" kern="0" dirty="0">
                <a:solidFill>
                  <a:srgbClr val="000000"/>
                </a:solidFill>
              </a:rPr>
              <a:t>Akcija čišćenja harema džamije</a:t>
            </a:r>
          </a:p>
          <a:p>
            <a:pPr lvl="0">
              <a:lnSpc>
                <a:spcPct val="115000"/>
              </a:lnSpc>
              <a:spcBef>
                <a:spcPts val="588"/>
              </a:spcBef>
              <a:buClr>
                <a:schemeClr val="tx1"/>
              </a:buClr>
              <a:buSzPct val="100000"/>
              <a:tabLst>
                <a:tab pos="733425" algn="l"/>
                <a:tab pos="742950" algn="l"/>
              </a:tabLst>
              <a:defRPr/>
            </a:pPr>
            <a:r>
              <a:rPr lang="bs-Latn-BA" sz="1200" kern="0" dirty="0">
                <a:solidFill>
                  <a:srgbClr val="000000"/>
                </a:solidFill>
              </a:rPr>
              <a:t>        u Fatnici Bileća</a:t>
            </a:r>
            <a:endParaRPr lang="en-GB" sz="1200" kern="0" dirty="0">
              <a:solidFill>
                <a:srgbClr val="000000"/>
              </a:solidFill>
            </a:endParaRPr>
          </a:p>
          <a:p>
            <a:pPr marR="0" lvl="0" defTabSz="914400" eaLnBrk="1" fontAlgn="auto" latinLnBrk="0" hangingPunct="1">
              <a:lnSpc>
                <a:spcPct val="115000"/>
              </a:lnSpc>
              <a:spcBef>
                <a:spcPct val="35000"/>
              </a:spcBef>
              <a:spcAft>
                <a:spcPts val="0"/>
              </a:spcAft>
              <a:buClr>
                <a:srgbClr val="33AE33"/>
              </a:buClr>
              <a:buSzPct val="120000"/>
              <a:tabLst>
                <a:tab pos="733425" algn="l"/>
                <a:tab pos="742950" algn="l"/>
              </a:tabLst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47650" marR="0" lvl="0" indent="-247650" defTabSz="914400" eaLnBrk="1" fontAlgn="auto" latinLnBrk="0" hangingPunct="1">
              <a:lnSpc>
                <a:spcPct val="115000"/>
              </a:lnSpc>
              <a:spcBef>
                <a:spcPct val="35000"/>
              </a:spcBef>
              <a:spcAft>
                <a:spcPts val="0"/>
              </a:spcAft>
              <a:buClr>
                <a:srgbClr val="33AE33"/>
              </a:buClr>
              <a:buSzPct val="120000"/>
              <a:buFont typeface="Wingdings 3" pitchFamily="18" charset="2"/>
              <a:buChar char=""/>
              <a:tabLst>
                <a:tab pos="733425" algn="l"/>
                <a:tab pos="742950" algn="l"/>
              </a:tabLst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6" name="Rectangle 116"/>
          <p:cNvSpPr>
            <a:spLocks noChangeArrowheads="1"/>
          </p:cNvSpPr>
          <p:nvPr/>
        </p:nvSpPr>
        <p:spPr bwMode="gray">
          <a:xfrm>
            <a:off x="2997243" y="1584960"/>
            <a:ext cx="25558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marL="247650" marR="0" lvl="0" indent="-247650" defTabSz="914400" eaLnBrk="1" fontAlgn="auto" latinLnBrk="0" hangingPunct="1">
              <a:lnSpc>
                <a:spcPct val="115000"/>
              </a:lnSpc>
              <a:spcBef>
                <a:spcPct val="35000"/>
              </a:spcBef>
              <a:spcAft>
                <a:spcPts val="0"/>
              </a:spcAft>
              <a:buClr>
                <a:srgbClr val="33AE33"/>
              </a:buClr>
              <a:buSzPct val="120000"/>
              <a:buFont typeface="Wingdings 3" pitchFamily="18" charset="2"/>
              <a:buChar char=""/>
              <a:tabLst>
                <a:tab pos="733425" algn="l"/>
                <a:tab pos="742950" algn="l"/>
              </a:tabLst>
              <a:defRPr/>
            </a:pPr>
            <a:r>
              <a:rPr lang="bs-Latn-BA" sz="1400" b="1" kern="0" dirty="0">
                <a:solidFill>
                  <a:srgbClr val="000000"/>
                </a:solidFill>
              </a:rPr>
              <a:t>Savjetovanje za predstavnike svih medžlisa na aktulne teme iz oblasti vakufa sa područja bihaćkog, banjalučkog, travničkog, tuzlanskog, zeničkog, sarajevskog, goraždanskog i mostarskog Muftijstva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R="0" lvl="0" defTabSz="914400" eaLnBrk="1" fontAlgn="auto" latinLnBrk="0" hangingPunct="1">
              <a:lnSpc>
                <a:spcPct val="115000"/>
              </a:lnSpc>
              <a:spcBef>
                <a:spcPts val="58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733425" algn="l"/>
                <a:tab pos="742950" algn="l"/>
              </a:tabLst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47650" marR="0" lvl="0" indent="-247650" defTabSz="914400" eaLnBrk="1" fontAlgn="auto" latinLnBrk="0" hangingPunct="1">
              <a:lnSpc>
                <a:spcPct val="115000"/>
              </a:lnSpc>
              <a:spcBef>
                <a:spcPts val="588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-"/>
              <a:tabLst>
                <a:tab pos="733425" algn="l"/>
                <a:tab pos="742950" algn="l"/>
              </a:tabLst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47650" marR="0" lvl="0" indent="-247650" defTabSz="914400" eaLnBrk="1" fontAlgn="auto" latinLnBrk="0" hangingPunct="1">
              <a:lnSpc>
                <a:spcPct val="115000"/>
              </a:lnSpc>
              <a:spcBef>
                <a:spcPct val="35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 3" pitchFamily="18" charset="2"/>
              <a:buChar char=""/>
              <a:tabLst>
                <a:tab pos="733425" algn="l"/>
                <a:tab pos="742950" algn="l"/>
              </a:tabLst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7" name="Rectangle 117"/>
          <p:cNvSpPr>
            <a:spLocks noChangeArrowheads="1"/>
          </p:cNvSpPr>
          <p:nvPr/>
        </p:nvSpPr>
        <p:spPr bwMode="gray">
          <a:xfrm>
            <a:off x="5480273" y="4581128"/>
            <a:ext cx="25558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marR="0" lvl="0" defTabSz="914400" eaLnBrk="1" fontAlgn="auto" latinLnBrk="0" hangingPunct="1">
              <a:lnSpc>
                <a:spcPct val="115000"/>
              </a:lnSpc>
              <a:spcBef>
                <a:spcPct val="35000"/>
              </a:spcBef>
              <a:spcAft>
                <a:spcPts val="0"/>
              </a:spcAft>
              <a:buClr>
                <a:srgbClr val="33AE33"/>
              </a:buClr>
              <a:buSzPct val="120000"/>
              <a:tabLst>
                <a:tab pos="733425" algn="l"/>
                <a:tab pos="742950" algn="l"/>
              </a:tabLst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8" name="Rectangle 118"/>
          <p:cNvSpPr>
            <a:spLocks noChangeArrowheads="1"/>
          </p:cNvSpPr>
          <p:nvPr/>
        </p:nvSpPr>
        <p:spPr bwMode="gray">
          <a:xfrm>
            <a:off x="6588125" y="3442320"/>
            <a:ext cx="25558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lnSpc>
                <a:spcPct val="115000"/>
              </a:lnSpc>
              <a:spcBef>
                <a:spcPts val="588"/>
              </a:spcBef>
              <a:buClr>
                <a:schemeClr val="tx1"/>
              </a:buClr>
              <a:buSzPct val="100000"/>
              <a:tabLst>
                <a:tab pos="733425" algn="l"/>
                <a:tab pos="742950" algn="l"/>
              </a:tabLst>
              <a:defRPr/>
            </a:pPr>
            <a:r>
              <a:rPr lang="en-GB" sz="1200" b="1" kern="0" dirty="0">
                <a:solidFill>
                  <a:srgbClr val="000000"/>
                </a:solidFill>
              </a:rPr>
              <a:t> </a:t>
            </a:r>
          </a:p>
          <a:p>
            <a:pPr marR="0" lvl="0" defTabSz="914400" eaLnBrk="1" fontAlgn="auto" latinLnBrk="0" hangingPunct="1">
              <a:lnSpc>
                <a:spcPct val="115000"/>
              </a:lnSpc>
              <a:spcBef>
                <a:spcPts val="58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733425" algn="l"/>
                <a:tab pos="742950" algn="l"/>
              </a:tabLst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47650" marR="0" lvl="0" indent="-247650" defTabSz="914400" eaLnBrk="1" fontAlgn="auto" latinLnBrk="0" hangingPunct="1">
              <a:lnSpc>
                <a:spcPct val="115000"/>
              </a:lnSpc>
              <a:spcBef>
                <a:spcPct val="35000"/>
              </a:spcBef>
              <a:spcAft>
                <a:spcPts val="0"/>
              </a:spcAft>
              <a:buClr>
                <a:srgbClr val="33AE33"/>
              </a:buClr>
              <a:buSzPct val="120000"/>
              <a:buFont typeface="Wingdings 3" pitchFamily="18" charset="2"/>
              <a:buChar char=""/>
              <a:tabLst>
                <a:tab pos="733425" algn="l"/>
                <a:tab pos="742950" algn="l"/>
              </a:tabLst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9" name="Picture 18" descr="Reisu-l-ulema posjetio lokalitet Kalin hadži Alijine džamije u Sarajev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474" y="1603375"/>
            <a:ext cx="1901318" cy="113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Vakufska direkcija i Mreža mladih Muftijstva sarajevskog izvršili akciju čišćenja harema džamije u Fatnici-Bileća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59" r="2197" b="20358"/>
          <a:stretch/>
        </p:blipFill>
        <p:spPr bwMode="auto">
          <a:xfrm>
            <a:off x="805494" y="2990978"/>
            <a:ext cx="1894298" cy="12301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Picture 10" descr="http://vakuf.ba/assets/pictures/gallery/311/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3118" y="1844824"/>
            <a:ext cx="1575435" cy="1050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://vakuf.ba/assets/pictures/gallery/311/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3841" y="1844824"/>
            <a:ext cx="183515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ttp://vakuf.ba/assets/pictures/gallery/314/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5706" y="3145472"/>
            <a:ext cx="1719580" cy="11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ttp://vakuf.ba/assets/pictures/gallery/315/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74" y="3145472"/>
            <a:ext cx="1814830" cy="1136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Vakufska direkcija u Mostaru organizirala savjetovanje o investiranju u vakufe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2355" y="4653136"/>
            <a:ext cx="1722631" cy="1108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Radna posjeta MIZ-e Goražde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0352" y="4653136"/>
            <a:ext cx="1462128" cy="1113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78553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>
                <a:solidFill>
                  <a:srgbClr val="00B0F0"/>
                </a:solidFill>
              </a:rPr>
              <a:t>Kalin hadži Alijina džamija</a:t>
            </a:r>
          </a:p>
        </p:txBody>
      </p:sp>
      <p:pic>
        <p:nvPicPr>
          <p:cNvPr id="4" name="Picture 8" descr="Reisu-l-ulema posjetio lokalitet Kalin hadÅ¾i Alijine dÅ¾amije u Sarajev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4509120"/>
            <a:ext cx="2376263" cy="1584176"/>
          </a:xfrm>
          <a:prstGeom prst="rect">
            <a:avLst/>
          </a:prstGeom>
          <a:noFill/>
        </p:spPr>
      </p:pic>
      <p:pic>
        <p:nvPicPr>
          <p:cNvPr id="5" name="Picture 10" descr="Reisu-l-ulema posjetio lokalitet Kalin hadÅ¾i Alijine dÅ¾amije u Sarajev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485118"/>
            <a:ext cx="2448272" cy="1632182"/>
          </a:xfrm>
          <a:prstGeom prst="rect">
            <a:avLst/>
          </a:prstGeom>
          <a:noFill/>
        </p:spPr>
      </p:pic>
      <p:pic>
        <p:nvPicPr>
          <p:cNvPr id="6" name="Picture 12" descr="Reisu-l-ulema posjetio lokalitet Kalin hadÅ¾i Alijine dÅ¾amije u Sarajev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509120"/>
            <a:ext cx="2027473" cy="16635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43608" y="2275131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/>
              <a:t>U saradnji sa općinom Centar završili projekat arheološko istraživanje u haremu Kalin hadži Alijine džamije.</a:t>
            </a:r>
            <a:endParaRPr lang="hr-H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5326</TotalTime>
  <Words>616</Words>
  <Application>Microsoft Office PowerPoint</Application>
  <PresentationFormat>On-screen Show (4:3)</PresentationFormat>
  <Paragraphs>133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  Realizirani projekti i aktivnosti u 2017. godini </vt:lpstr>
      <vt:lpstr>Slide 2</vt:lpstr>
      <vt:lpstr>Slide 3</vt:lpstr>
      <vt:lpstr>Slide 4</vt:lpstr>
      <vt:lpstr>Vakufska direkcija i Generalna direkcija vakufa Republike Turske </vt:lpstr>
      <vt:lpstr>Slide 6</vt:lpstr>
      <vt:lpstr>Slide 7</vt:lpstr>
      <vt:lpstr>Slide 8</vt:lpstr>
      <vt:lpstr>Kalin hadži Alijina džamija</vt:lpstr>
      <vt:lpstr>Slide 10</vt:lpstr>
      <vt:lpstr>Slide 11</vt:lpstr>
      <vt:lpstr>Slide 12</vt:lpstr>
      <vt:lpstr>Učešće na međunarodnim skupovima i konferencijama o vakufu</vt:lpstr>
      <vt:lpstr>Emmaus i Udruženje “Srce za djecu oboljelu od raka”</vt:lpstr>
      <vt:lpstr>Izdavačka djelatnost </vt:lpstr>
      <vt:lpstr>Hvala na povjerenju!  Bosna i Hercegovina je zemlja vakufa!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amela</dc:creator>
  <cp:lastModifiedBy>senaid</cp:lastModifiedBy>
  <cp:revision>132</cp:revision>
  <dcterms:created xsi:type="dcterms:W3CDTF">2018-01-30T16:43:22Z</dcterms:created>
  <dcterms:modified xsi:type="dcterms:W3CDTF">2018-04-13T07:23:57Z</dcterms:modified>
</cp:coreProperties>
</file>